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1129" r:id="rId2"/>
    <p:sldId id="1137" r:id="rId3"/>
  </p:sldIdLst>
  <p:sldSz cx="18000663" cy="1101566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FRIX" initials="AF" lastIdx="3" clrIdx="0">
    <p:extLst>
      <p:ext uri="{19B8F6BF-5375-455C-9EA6-DF929625EA0E}">
        <p15:presenceInfo xmlns:p15="http://schemas.microsoft.com/office/powerpoint/2012/main" userId="0b37011b4b3b00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00B"/>
    <a:srgbClr val="895129"/>
    <a:srgbClr val="E1F10F"/>
    <a:srgbClr val="F5F010"/>
    <a:srgbClr val="FF3399"/>
    <a:srgbClr val="B4E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4660"/>
  </p:normalViewPr>
  <p:slideViewPr>
    <p:cSldViewPr snapToGrid="0">
      <p:cViewPr varScale="1">
        <p:scale>
          <a:sx n="72" d="100"/>
          <a:sy n="72" d="100"/>
        </p:scale>
        <p:origin x="1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5" cy="512460"/>
          </a:xfrm>
          <a:prstGeom prst="rect">
            <a:avLst/>
          </a:prstGeom>
        </p:spPr>
        <p:txBody>
          <a:bodyPr vert="horz" lIns="93772" tIns="46886" rIns="93772" bIns="46886" rtlCol="0"/>
          <a:lstStyle>
            <a:lvl1pPr algn="l">
              <a:defRPr sz="1200"/>
            </a:lvl1pPr>
          </a:lstStyle>
          <a:p>
            <a:endParaRPr lang="en-GB"/>
          </a:p>
        </p:txBody>
      </p:sp>
      <p:sp>
        <p:nvSpPr>
          <p:cNvPr id="3" name="Date Placeholder 2"/>
          <p:cNvSpPr>
            <a:spLocks noGrp="1"/>
          </p:cNvSpPr>
          <p:nvPr>
            <p:ph type="dt" idx="1"/>
          </p:nvPr>
        </p:nvSpPr>
        <p:spPr>
          <a:xfrm>
            <a:off x="4024380" y="0"/>
            <a:ext cx="3078045" cy="512460"/>
          </a:xfrm>
          <a:prstGeom prst="rect">
            <a:avLst/>
          </a:prstGeom>
        </p:spPr>
        <p:txBody>
          <a:bodyPr vert="horz" lIns="93772" tIns="46886" rIns="93772" bIns="46886" rtlCol="0"/>
          <a:lstStyle>
            <a:lvl1pPr algn="r">
              <a:defRPr sz="1200"/>
            </a:lvl1pPr>
          </a:lstStyle>
          <a:p>
            <a:fld id="{50E822D4-323C-4B6E-80F9-FD12AED1F3A2}" type="datetimeFigureOut">
              <a:rPr lang="en-GB" smtClean="0"/>
              <a:t>22/03/2025</a:t>
            </a:fld>
            <a:endParaRPr lang="en-GB"/>
          </a:p>
        </p:txBody>
      </p:sp>
      <p:sp>
        <p:nvSpPr>
          <p:cNvPr id="4" name="Slide Image Placeholder 3"/>
          <p:cNvSpPr>
            <a:spLocks noGrp="1" noRot="1" noChangeAspect="1"/>
          </p:cNvSpPr>
          <p:nvPr>
            <p:ph type="sldImg" idx="2"/>
          </p:nvPr>
        </p:nvSpPr>
        <p:spPr>
          <a:xfrm>
            <a:off x="730250" y="1279525"/>
            <a:ext cx="5643563" cy="3454400"/>
          </a:xfrm>
          <a:prstGeom prst="rect">
            <a:avLst/>
          </a:prstGeom>
          <a:noFill/>
          <a:ln w="12700">
            <a:solidFill>
              <a:prstClr val="black"/>
            </a:solidFill>
          </a:ln>
        </p:spPr>
        <p:txBody>
          <a:bodyPr vert="horz" lIns="93772" tIns="46886" rIns="93772" bIns="46886" rtlCol="0" anchor="ctr"/>
          <a:lstStyle/>
          <a:p>
            <a:endParaRPr lang="en-GB"/>
          </a:p>
        </p:txBody>
      </p:sp>
      <p:sp>
        <p:nvSpPr>
          <p:cNvPr id="5" name="Notes Placeholder 4"/>
          <p:cNvSpPr>
            <a:spLocks noGrp="1"/>
          </p:cNvSpPr>
          <p:nvPr>
            <p:ph type="body" sz="quarter" idx="3"/>
          </p:nvPr>
        </p:nvSpPr>
        <p:spPr>
          <a:xfrm>
            <a:off x="710571" y="4925135"/>
            <a:ext cx="5682923" cy="4029949"/>
          </a:xfrm>
          <a:prstGeom prst="rect">
            <a:avLst/>
          </a:prstGeom>
        </p:spPr>
        <p:txBody>
          <a:bodyPr vert="horz" lIns="93772" tIns="46886" rIns="93772" bIns="468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2153"/>
            <a:ext cx="3078045" cy="512460"/>
          </a:xfrm>
          <a:prstGeom prst="rect">
            <a:avLst/>
          </a:prstGeom>
        </p:spPr>
        <p:txBody>
          <a:bodyPr vert="horz" lIns="93772" tIns="46886" rIns="93772" bIns="46886" rtlCol="0" anchor="b"/>
          <a:lstStyle>
            <a:lvl1pPr algn="l">
              <a:defRPr sz="1200"/>
            </a:lvl1pPr>
          </a:lstStyle>
          <a:p>
            <a:endParaRPr lang="en-GB"/>
          </a:p>
        </p:txBody>
      </p:sp>
      <p:sp>
        <p:nvSpPr>
          <p:cNvPr id="7" name="Slide Number Placeholder 6"/>
          <p:cNvSpPr>
            <a:spLocks noGrp="1"/>
          </p:cNvSpPr>
          <p:nvPr>
            <p:ph type="sldNum" sz="quarter" idx="5"/>
          </p:nvPr>
        </p:nvSpPr>
        <p:spPr>
          <a:xfrm>
            <a:off x="4024380" y="9722153"/>
            <a:ext cx="3078045" cy="512460"/>
          </a:xfrm>
          <a:prstGeom prst="rect">
            <a:avLst/>
          </a:prstGeom>
        </p:spPr>
        <p:txBody>
          <a:bodyPr vert="horz" lIns="93772" tIns="46886" rIns="93772" bIns="46886" rtlCol="0" anchor="b"/>
          <a:lstStyle>
            <a:lvl1pPr algn="r">
              <a:defRPr sz="1200"/>
            </a:lvl1pPr>
          </a:lstStyle>
          <a:p>
            <a:fld id="{32161C15-A02D-4225-89DB-CB8EE885F963}" type="slidenum">
              <a:rPr lang="en-GB" smtClean="0"/>
              <a:t>‹#›</a:t>
            </a:fld>
            <a:endParaRPr lang="en-GB"/>
          </a:p>
        </p:txBody>
      </p:sp>
    </p:spTree>
    <p:extLst>
      <p:ext uri="{BB962C8B-B14F-4D97-AF65-F5344CB8AC3E}">
        <p14:creationId xmlns:p14="http://schemas.microsoft.com/office/powerpoint/2010/main" val="363785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F41E95-34C6-49E8-98B0-748245A3702C}" type="slidenum">
              <a:rPr lang="en-GB" smtClean="0"/>
              <a:t>1</a:t>
            </a:fld>
            <a:endParaRPr lang="en-GB"/>
          </a:p>
        </p:txBody>
      </p:sp>
    </p:spTree>
    <p:extLst>
      <p:ext uri="{BB962C8B-B14F-4D97-AF65-F5344CB8AC3E}">
        <p14:creationId xmlns:p14="http://schemas.microsoft.com/office/powerpoint/2010/main" val="241451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0083" y="1802795"/>
            <a:ext cx="13500497" cy="3835083"/>
          </a:xfrm>
        </p:spPr>
        <p:txBody>
          <a:bodyPr anchor="b"/>
          <a:lstStyle>
            <a:lvl1pPr algn="ctr">
              <a:defRPr sz="8858"/>
            </a:lvl1pPr>
          </a:lstStyle>
          <a:p>
            <a:r>
              <a:rPr lang="en-US"/>
              <a:t>Click to edit Master title style</a:t>
            </a:r>
            <a:endParaRPr lang="en-US" dirty="0"/>
          </a:p>
        </p:txBody>
      </p:sp>
      <p:sp>
        <p:nvSpPr>
          <p:cNvPr id="3" name="Subtitle 2"/>
          <p:cNvSpPr>
            <a:spLocks noGrp="1"/>
          </p:cNvSpPr>
          <p:nvPr>
            <p:ph type="subTitle" idx="1"/>
          </p:nvPr>
        </p:nvSpPr>
        <p:spPr>
          <a:xfrm>
            <a:off x="2250083" y="5785774"/>
            <a:ext cx="13500497" cy="2659568"/>
          </a:xfrm>
        </p:spPr>
        <p:txBody>
          <a:bodyPr/>
          <a:lstStyle>
            <a:lvl1pPr marL="0" indent="0" algn="ctr">
              <a:buNone/>
              <a:defRPr sz="3543"/>
            </a:lvl1pPr>
            <a:lvl2pPr marL="675010" indent="0" algn="ctr">
              <a:buNone/>
              <a:defRPr sz="2953"/>
            </a:lvl2pPr>
            <a:lvl3pPr marL="1350020" indent="0" algn="ctr">
              <a:buNone/>
              <a:defRPr sz="2658"/>
            </a:lvl3pPr>
            <a:lvl4pPr marL="2025030" indent="0" algn="ctr">
              <a:buNone/>
              <a:defRPr sz="2362"/>
            </a:lvl4pPr>
            <a:lvl5pPr marL="2700040" indent="0" algn="ctr">
              <a:buNone/>
              <a:defRPr sz="2362"/>
            </a:lvl5pPr>
            <a:lvl6pPr marL="3375050" indent="0" algn="ctr">
              <a:buNone/>
              <a:defRPr sz="2362"/>
            </a:lvl6pPr>
            <a:lvl7pPr marL="4050060" indent="0" algn="ctr">
              <a:buNone/>
              <a:defRPr sz="2362"/>
            </a:lvl7pPr>
            <a:lvl8pPr marL="4725071" indent="0" algn="ctr">
              <a:buNone/>
              <a:defRPr sz="2362"/>
            </a:lvl8pPr>
            <a:lvl9pPr marL="5400081" indent="0" algn="ctr">
              <a:buNone/>
              <a:defRPr sz="236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4638C1-13E3-4016-B4FA-62F968477268}" type="datetime1">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207944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44BF7-7512-45F0-ACB6-56B17B92DF10}" type="datetime1">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261532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1724" y="586482"/>
            <a:ext cx="3881393" cy="9335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37545" y="586482"/>
            <a:ext cx="11419171" cy="9335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20656-3A2F-454A-81D9-8CA22CCB4E31}" type="datetime1">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109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BAE14-7A35-49A3-A154-F41311A2DFCA}" type="datetime1">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388518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170" y="2746268"/>
            <a:ext cx="15525572" cy="4582209"/>
          </a:xfrm>
        </p:spPr>
        <p:txBody>
          <a:bodyPr anchor="b"/>
          <a:lstStyle>
            <a:lvl1pPr>
              <a:defRPr sz="8858"/>
            </a:lvl1pPr>
          </a:lstStyle>
          <a:p>
            <a:r>
              <a:rPr lang="en-US"/>
              <a:t>Click to edit Master title style</a:t>
            </a:r>
            <a:endParaRPr lang="en-US" dirty="0"/>
          </a:p>
        </p:txBody>
      </p:sp>
      <p:sp>
        <p:nvSpPr>
          <p:cNvPr id="3" name="Text Placeholder 2"/>
          <p:cNvSpPr>
            <a:spLocks noGrp="1"/>
          </p:cNvSpPr>
          <p:nvPr>
            <p:ph type="body" idx="1"/>
          </p:nvPr>
        </p:nvSpPr>
        <p:spPr>
          <a:xfrm>
            <a:off x="1228170" y="7371826"/>
            <a:ext cx="15525572" cy="2409675"/>
          </a:xfrm>
        </p:spPr>
        <p:txBody>
          <a:bodyPr/>
          <a:lstStyle>
            <a:lvl1pPr marL="0" indent="0">
              <a:buNone/>
              <a:defRPr sz="3543">
                <a:solidFill>
                  <a:schemeClr val="tx1">
                    <a:tint val="75000"/>
                  </a:schemeClr>
                </a:solidFill>
              </a:defRPr>
            </a:lvl1pPr>
            <a:lvl2pPr marL="675010" indent="0">
              <a:buNone/>
              <a:defRPr sz="2953">
                <a:solidFill>
                  <a:schemeClr val="tx1">
                    <a:tint val="75000"/>
                  </a:schemeClr>
                </a:solidFill>
              </a:defRPr>
            </a:lvl2pPr>
            <a:lvl3pPr marL="1350020" indent="0">
              <a:buNone/>
              <a:defRPr sz="2658">
                <a:solidFill>
                  <a:schemeClr val="tx1">
                    <a:tint val="75000"/>
                  </a:schemeClr>
                </a:solidFill>
              </a:defRPr>
            </a:lvl3pPr>
            <a:lvl4pPr marL="2025030" indent="0">
              <a:buNone/>
              <a:defRPr sz="2362">
                <a:solidFill>
                  <a:schemeClr val="tx1">
                    <a:tint val="75000"/>
                  </a:schemeClr>
                </a:solidFill>
              </a:defRPr>
            </a:lvl4pPr>
            <a:lvl5pPr marL="2700040" indent="0">
              <a:buNone/>
              <a:defRPr sz="2362">
                <a:solidFill>
                  <a:schemeClr val="tx1">
                    <a:tint val="75000"/>
                  </a:schemeClr>
                </a:solidFill>
              </a:defRPr>
            </a:lvl5pPr>
            <a:lvl6pPr marL="3375050" indent="0">
              <a:buNone/>
              <a:defRPr sz="2362">
                <a:solidFill>
                  <a:schemeClr val="tx1">
                    <a:tint val="75000"/>
                  </a:schemeClr>
                </a:solidFill>
              </a:defRPr>
            </a:lvl6pPr>
            <a:lvl7pPr marL="4050060" indent="0">
              <a:buNone/>
              <a:defRPr sz="2362">
                <a:solidFill>
                  <a:schemeClr val="tx1">
                    <a:tint val="75000"/>
                  </a:schemeClr>
                </a:solidFill>
              </a:defRPr>
            </a:lvl7pPr>
            <a:lvl8pPr marL="4725071" indent="0">
              <a:buNone/>
              <a:defRPr sz="2362">
                <a:solidFill>
                  <a:schemeClr val="tx1">
                    <a:tint val="75000"/>
                  </a:schemeClr>
                </a:solidFill>
              </a:defRPr>
            </a:lvl8pPr>
            <a:lvl9pPr marL="5400081" indent="0">
              <a:buNone/>
              <a:defRPr sz="23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7F239-5C6E-4710-A16F-D4305D1DD88B}" type="datetime1">
              <a:rPr lang="en-GB" smtClean="0"/>
              <a:t>22/03/2025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276272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37545" y="2932410"/>
            <a:ext cx="7650282" cy="698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112836" y="2932410"/>
            <a:ext cx="7650282" cy="698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C34D6C-F628-444D-B1F0-EA29A33288DE}" type="datetime1">
              <a:rPr lang="en-GB" smtClean="0"/>
              <a:t>22/03/2025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80830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9890" y="586483"/>
            <a:ext cx="15525572" cy="212918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39891" y="2700368"/>
            <a:ext cx="7615123" cy="1323409"/>
          </a:xfrm>
        </p:spPr>
        <p:txBody>
          <a:bodyPr anchor="b"/>
          <a:lstStyle>
            <a:lvl1pPr marL="0" indent="0">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en-US"/>
              <a:t>Click to edit Master text styles</a:t>
            </a:r>
          </a:p>
        </p:txBody>
      </p:sp>
      <p:sp>
        <p:nvSpPr>
          <p:cNvPr id="4" name="Content Placeholder 3"/>
          <p:cNvSpPr>
            <a:spLocks noGrp="1"/>
          </p:cNvSpPr>
          <p:nvPr>
            <p:ph sz="half" idx="2"/>
          </p:nvPr>
        </p:nvSpPr>
        <p:spPr>
          <a:xfrm>
            <a:off x="1239891" y="4023777"/>
            <a:ext cx="7615123" cy="591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2836" y="2700368"/>
            <a:ext cx="7652626" cy="1323409"/>
          </a:xfrm>
        </p:spPr>
        <p:txBody>
          <a:bodyPr anchor="b"/>
          <a:lstStyle>
            <a:lvl1pPr marL="0" indent="0">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en-US"/>
              <a:t>Click to edit Master text styles</a:t>
            </a:r>
          </a:p>
        </p:txBody>
      </p:sp>
      <p:sp>
        <p:nvSpPr>
          <p:cNvPr id="6" name="Content Placeholder 5"/>
          <p:cNvSpPr>
            <a:spLocks noGrp="1"/>
          </p:cNvSpPr>
          <p:nvPr>
            <p:ph sz="quarter" idx="4"/>
          </p:nvPr>
        </p:nvSpPr>
        <p:spPr>
          <a:xfrm>
            <a:off x="9112836" y="4023777"/>
            <a:ext cx="7652626" cy="5918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2E7A6-1FE5-4EA2-896B-2B58E9265105}" type="datetime1">
              <a:rPr lang="en-GB" smtClean="0"/>
              <a:t>22/03/2025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217626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6B5A73-CBDA-4C18-99A1-69559D1DEC46}" type="datetime1">
              <a:rPr lang="en-GB" smtClean="0"/>
              <a:t>22/03/2025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306680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9D39A-9FFB-44FD-A4EA-9E19136948EE}" type="datetime1">
              <a:rPr lang="en-GB" smtClean="0"/>
              <a:t>22/03/2025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90406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9891" y="734378"/>
            <a:ext cx="5805682" cy="2570321"/>
          </a:xfrm>
        </p:spPr>
        <p:txBody>
          <a:bodyPr anchor="b"/>
          <a:lstStyle>
            <a:lvl1pPr>
              <a:defRPr sz="4724"/>
            </a:lvl1pPr>
          </a:lstStyle>
          <a:p>
            <a:r>
              <a:rPr lang="en-US"/>
              <a:t>Click to edit Master title style</a:t>
            </a:r>
            <a:endParaRPr lang="en-US" dirty="0"/>
          </a:p>
        </p:txBody>
      </p:sp>
      <p:sp>
        <p:nvSpPr>
          <p:cNvPr id="3" name="Content Placeholder 2"/>
          <p:cNvSpPr>
            <a:spLocks noGrp="1"/>
          </p:cNvSpPr>
          <p:nvPr>
            <p:ph idx="1"/>
          </p:nvPr>
        </p:nvSpPr>
        <p:spPr>
          <a:xfrm>
            <a:off x="7652626" y="1586052"/>
            <a:ext cx="9112836" cy="7828261"/>
          </a:xfrm>
        </p:spPr>
        <p:txBody>
          <a:bodyPr/>
          <a:lstStyle>
            <a:lvl1pPr>
              <a:defRPr sz="4724"/>
            </a:lvl1pPr>
            <a:lvl2pPr>
              <a:defRPr sz="4134"/>
            </a:lvl2pPr>
            <a:lvl3pPr>
              <a:defRPr sz="3543"/>
            </a:lvl3pPr>
            <a:lvl4pPr>
              <a:defRPr sz="2953"/>
            </a:lvl4pPr>
            <a:lvl5pPr>
              <a:defRPr sz="2953"/>
            </a:lvl5pPr>
            <a:lvl6pPr>
              <a:defRPr sz="2953"/>
            </a:lvl6pPr>
            <a:lvl7pPr>
              <a:defRPr sz="2953"/>
            </a:lvl7pPr>
            <a:lvl8pPr>
              <a:defRPr sz="2953"/>
            </a:lvl8pPr>
            <a:lvl9pPr>
              <a:defRPr sz="29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39891" y="3304699"/>
            <a:ext cx="5805682" cy="6122364"/>
          </a:xfrm>
        </p:spPr>
        <p:txBody>
          <a:bodyPr/>
          <a:lstStyle>
            <a:lvl1pPr marL="0" indent="0">
              <a:buNone/>
              <a:defRPr sz="2362"/>
            </a:lvl1pPr>
            <a:lvl2pPr marL="675010" indent="0">
              <a:buNone/>
              <a:defRPr sz="2067"/>
            </a:lvl2pPr>
            <a:lvl3pPr marL="1350020" indent="0">
              <a:buNone/>
              <a:defRPr sz="1772"/>
            </a:lvl3pPr>
            <a:lvl4pPr marL="2025030" indent="0">
              <a:buNone/>
              <a:defRPr sz="1476"/>
            </a:lvl4pPr>
            <a:lvl5pPr marL="2700040" indent="0">
              <a:buNone/>
              <a:defRPr sz="1476"/>
            </a:lvl5pPr>
            <a:lvl6pPr marL="3375050" indent="0">
              <a:buNone/>
              <a:defRPr sz="1476"/>
            </a:lvl6pPr>
            <a:lvl7pPr marL="4050060" indent="0">
              <a:buNone/>
              <a:defRPr sz="1476"/>
            </a:lvl7pPr>
            <a:lvl8pPr marL="4725071" indent="0">
              <a:buNone/>
              <a:defRPr sz="1476"/>
            </a:lvl8pPr>
            <a:lvl9pPr marL="5400081" indent="0">
              <a:buNone/>
              <a:defRPr sz="1476"/>
            </a:lvl9pPr>
          </a:lstStyle>
          <a:p>
            <a:pPr lvl="0"/>
            <a:r>
              <a:rPr lang="en-US"/>
              <a:t>Click to edit Master text styles</a:t>
            </a:r>
          </a:p>
        </p:txBody>
      </p:sp>
      <p:sp>
        <p:nvSpPr>
          <p:cNvPr id="5" name="Date Placeholder 4"/>
          <p:cNvSpPr>
            <a:spLocks noGrp="1"/>
          </p:cNvSpPr>
          <p:nvPr>
            <p:ph type="dt" sz="half" idx="10"/>
          </p:nvPr>
        </p:nvSpPr>
        <p:spPr/>
        <p:txBody>
          <a:bodyPr/>
          <a:lstStyle/>
          <a:p>
            <a:fld id="{27445794-ECA4-4767-83FD-464D55FB34C1}" type="datetime1">
              <a:rPr lang="en-GB" smtClean="0"/>
              <a:t>22/03/2025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120880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9891" y="734378"/>
            <a:ext cx="5805682" cy="2570321"/>
          </a:xfrm>
        </p:spPr>
        <p:txBody>
          <a:bodyPr anchor="b"/>
          <a:lstStyle>
            <a:lvl1pPr>
              <a:defRPr sz="4724"/>
            </a:lvl1pPr>
          </a:lstStyle>
          <a:p>
            <a:r>
              <a:rPr lang="en-US"/>
              <a:t>Click to edit Master title style</a:t>
            </a:r>
            <a:endParaRPr lang="en-US" dirty="0"/>
          </a:p>
        </p:txBody>
      </p:sp>
      <p:sp>
        <p:nvSpPr>
          <p:cNvPr id="3" name="Picture Placeholder 2"/>
          <p:cNvSpPr>
            <a:spLocks noGrp="1" noChangeAspect="1"/>
          </p:cNvSpPr>
          <p:nvPr>
            <p:ph type="pic" idx="1"/>
          </p:nvPr>
        </p:nvSpPr>
        <p:spPr>
          <a:xfrm>
            <a:off x="7652626" y="1586052"/>
            <a:ext cx="9112836" cy="7828261"/>
          </a:xfrm>
        </p:spPr>
        <p:txBody>
          <a:bodyPr anchor="t"/>
          <a:lstStyle>
            <a:lvl1pPr marL="0" indent="0">
              <a:buNone/>
              <a:defRPr sz="4724"/>
            </a:lvl1pPr>
            <a:lvl2pPr marL="675010" indent="0">
              <a:buNone/>
              <a:defRPr sz="4134"/>
            </a:lvl2pPr>
            <a:lvl3pPr marL="1350020" indent="0">
              <a:buNone/>
              <a:defRPr sz="3543"/>
            </a:lvl3pPr>
            <a:lvl4pPr marL="2025030" indent="0">
              <a:buNone/>
              <a:defRPr sz="2953"/>
            </a:lvl4pPr>
            <a:lvl5pPr marL="2700040" indent="0">
              <a:buNone/>
              <a:defRPr sz="2953"/>
            </a:lvl5pPr>
            <a:lvl6pPr marL="3375050" indent="0">
              <a:buNone/>
              <a:defRPr sz="2953"/>
            </a:lvl6pPr>
            <a:lvl7pPr marL="4050060" indent="0">
              <a:buNone/>
              <a:defRPr sz="2953"/>
            </a:lvl7pPr>
            <a:lvl8pPr marL="4725071" indent="0">
              <a:buNone/>
              <a:defRPr sz="2953"/>
            </a:lvl8pPr>
            <a:lvl9pPr marL="5400081" indent="0">
              <a:buNone/>
              <a:defRPr sz="2953"/>
            </a:lvl9pPr>
          </a:lstStyle>
          <a:p>
            <a:r>
              <a:rPr lang="en-US"/>
              <a:t>Click icon to add picture</a:t>
            </a:r>
            <a:endParaRPr lang="en-US" dirty="0"/>
          </a:p>
        </p:txBody>
      </p:sp>
      <p:sp>
        <p:nvSpPr>
          <p:cNvPr id="4" name="Text Placeholder 3"/>
          <p:cNvSpPr>
            <a:spLocks noGrp="1"/>
          </p:cNvSpPr>
          <p:nvPr>
            <p:ph type="body" sz="half" idx="2"/>
          </p:nvPr>
        </p:nvSpPr>
        <p:spPr>
          <a:xfrm>
            <a:off x="1239891" y="3304699"/>
            <a:ext cx="5805682" cy="6122364"/>
          </a:xfrm>
        </p:spPr>
        <p:txBody>
          <a:bodyPr/>
          <a:lstStyle>
            <a:lvl1pPr marL="0" indent="0">
              <a:buNone/>
              <a:defRPr sz="2362"/>
            </a:lvl1pPr>
            <a:lvl2pPr marL="675010" indent="0">
              <a:buNone/>
              <a:defRPr sz="2067"/>
            </a:lvl2pPr>
            <a:lvl3pPr marL="1350020" indent="0">
              <a:buNone/>
              <a:defRPr sz="1772"/>
            </a:lvl3pPr>
            <a:lvl4pPr marL="2025030" indent="0">
              <a:buNone/>
              <a:defRPr sz="1476"/>
            </a:lvl4pPr>
            <a:lvl5pPr marL="2700040" indent="0">
              <a:buNone/>
              <a:defRPr sz="1476"/>
            </a:lvl5pPr>
            <a:lvl6pPr marL="3375050" indent="0">
              <a:buNone/>
              <a:defRPr sz="1476"/>
            </a:lvl6pPr>
            <a:lvl7pPr marL="4050060" indent="0">
              <a:buNone/>
              <a:defRPr sz="1476"/>
            </a:lvl7pPr>
            <a:lvl8pPr marL="4725071" indent="0">
              <a:buNone/>
              <a:defRPr sz="1476"/>
            </a:lvl8pPr>
            <a:lvl9pPr marL="5400081" indent="0">
              <a:buNone/>
              <a:defRPr sz="1476"/>
            </a:lvl9pPr>
          </a:lstStyle>
          <a:p>
            <a:pPr lvl="0"/>
            <a:r>
              <a:rPr lang="en-US"/>
              <a:t>Click to edit Master text styles</a:t>
            </a:r>
          </a:p>
        </p:txBody>
      </p:sp>
      <p:sp>
        <p:nvSpPr>
          <p:cNvPr id="5" name="Date Placeholder 4"/>
          <p:cNvSpPr>
            <a:spLocks noGrp="1"/>
          </p:cNvSpPr>
          <p:nvPr>
            <p:ph type="dt" sz="half" idx="10"/>
          </p:nvPr>
        </p:nvSpPr>
        <p:spPr/>
        <p:txBody>
          <a:bodyPr/>
          <a:lstStyle/>
          <a:p>
            <a:fld id="{7EB9379C-D0CC-4552-9AC1-2F2D21AB7573}" type="datetime1">
              <a:rPr lang="en-GB" smtClean="0"/>
              <a:t>22/03/2025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4DCE6-746F-475B-9116-0E0C8ED92DD9}" type="slidenum">
              <a:rPr lang="en-GB" smtClean="0"/>
              <a:t>‹#›</a:t>
            </a:fld>
            <a:endParaRPr lang="en-GB"/>
          </a:p>
        </p:txBody>
      </p:sp>
    </p:spTree>
    <p:extLst>
      <p:ext uri="{BB962C8B-B14F-4D97-AF65-F5344CB8AC3E}">
        <p14:creationId xmlns:p14="http://schemas.microsoft.com/office/powerpoint/2010/main" val="241723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46" y="586483"/>
            <a:ext cx="15525572" cy="212918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37546" y="2932410"/>
            <a:ext cx="15525572" cy="6989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37546" y="10209888"/>
            <a:ext cx="4050149" cy="586482"/>
          </a:xfrm>
          <a:prstGeom prst="rect">
            <a:avLst/>
          </a:prstGeom>
        </p:spPr>
        <p:txBody>
          <a:bodyPr vert="horz" lIns="91440" tIns="45720" rIns="91440" bIns="45720" rtlCol="0" anchor="ctr"/>
          <a:lstStyle>
            <a:lvl1pPr algn="l">
              <a:defRPr sz="1772">
                <a:solidFill>
                  <a:schemeClr val="tx1">
                    <a:tint val="75000"/>
                  </a:schemeClr>
                </a:solidFill>
              </a:defRPr>
            </a:lvl1pPr>
          </a:lstStyle>
          <a:p>
            <a:fld id="{3A4B99FA-F40B-4945-B73D-343FB9A7CDF5}" type="datetime1">
              <a:rPr lang="en-GB" smtClean="0"/>
              <a:t>22/03/2025</a:t>
            </a:fld>
            <a:endParaRPr lang="en-GB"/>
          </a:p>
        </p:txBody>
      </p:sp>
      <p:sp>
        <p:nvSpPr>
          <p:cNvPr id="5" name="Footer Placeholder 4"/>
          <p:cNvSpPr>
            <a:spLocks noGrp="1"/>
          </p:cNvSpPr>
          <p:nvPr>
            <p:ph type="ftr" sz="quarter" idx="3"/>
          </p:nvPr>
        </p:nvSpPr>
        <p:spPr>
          <a:xfrm>
            <a:off x="5962720" y="10209888"/>
            <a:ext cx="6075224" cy="586482"/>
          </a:xfrm>
          <a:prstGeom prst="rect">
            <a:avLst/>
          </a:prstGeom>
        </p:spPr>
        <p:txBody>
          <a:bodyPr vert="horz" lIns="91440" tIns="45720" rIns="91440" bIns="45720" rtlCol="0" anchor="ctr"/>
          <a:lstStyle>
            <a:lvl1pPr algn="ctr">
              <a:defRPr sz="177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712968" y="10209888"/>
            <a:ext cx="4050149" cy="586482"/>
          </a:xfrm>
          <a:prstGeom prst="rect">
            <a:avLst/>
          </a:prstGeom>
        </p:spPr>
        <p:txBody>
          <a:bodyPr vert="horz" lIns="91440" tIns="45720" rIns="91440" bIns="45720" rtlCol="0" anchor="ctr"/>
          <a:lstStyle>
            <a:lvl1pPr algn="r">
              <a:defRPr sz="1772">
                <a:solidFill>
                  <a:schemeClr val="tx1">
                    <a:tint val="75000"/>
                  </a:schemeClr>
                </a:solidFill>
              </a:defRPr>
            </a:lvl1pPr>
          </a:lstStyle>
          <a:p>
            <a:fld id="{5D94DCE6-746F-475B-9116-0E0C8ED92DD9}" type="slidenum">
              <a:rPr lang="en-GB" smtClean="0"/>
              <a:t>‹#›</a:t>
            </a:fld>
            <a:endParaRPr lang="en-GB"/>
          </a:p>
        </p:txBody>
      </p:sp>
    </p:spTree>
    <p:extLst>
      <p:ext uri="{BB962C8B-B14F-4D97-AF65-F5344CB8AC3E}">
        <p14:creationId xmlns:p14="http://schemas.microsoft.com/office/powerpoint/2010/main" val="1447083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p:titleStyle>
    <p:bodyStyle>
      <a:lvl1pPr marL="337505" indent="-337505" algn="l" defTabSz="1350020" rtl="0" eaLnBrk="1" latinLnBrk="0" hangingPunct="1">
        <a:lnSpc>
          <a:spcPct val="90000"/>
        </a:lnSpc>
        <a:spcBef>
          <a:spcPts val="1476"/>
        </a:spcBef>
        <a:buFont typeface="Arial" panose="020B0604020202020204" pitchFamily="34" charset="0"/>
        <a:buChar char="•"/>
        <a:defRPr sz="4134" kern="1200">
          <a:solidFill>
            <a:schemeClr val="tx1"/>
          </a:solidFill>
          <a:latin typeface="+mn-lt"/>
          <a:ea typeface="+mn-ea"/>
          <a:cs typeface="+mn-cs"/>
        </a:defRPr>
      </a:lvl1pPr>
      <a:lvl2pPr marL="1012515" indent="-337505" algn="l" defTabSz="1350020" rtl="0" eaLnBrk="1" latinLnBrk="0" hangingPunct="1">
        <a:lnSpc>
          <a:spcPct val="90000"/>
        </a:lnSpc>
        <a:spcBef>
          <a:spcPts val="738"/>
        </a:spcBef>
        <a:buFont typeface="Arial" panose="020B0604020202020204" pitchFamily="34" charset="0"/>
        <a:buChar char="•"/>
        <a:defRPr sz="3543" kern="1200">
          <a:solidFill>
            <a:schemeClr val="tx1"/>
          </a:solidFill>
          <a:latin typeface="+mn-lt"/>
          <a:ea typeface="+mn-ea"/>
          <a:cs typeface="+mn-cs"/>
        </a:defRPr>
      </a:lvl2pPr>
      <a:lvl3pPr marL="1687525" indent="-337505" algn="l" defTabSz="1350020" rtl="0" eaLnBrk="1" latinLnBrk="0" hangingPunct="1">
        <a:lnSpc>
          <a:spcPct val="90000"/>
        </a:lnSpc>
        <a:spcBef>
          <a:spcPts val="738"/>
        </a:spcBef>
        <a:buFont typeface="Arial" panose="020B0604020202020204" pitchFamily="34" charset="0"/>
        <a:buChar char="•"/>
        <a:defRPr sz="2953" kern="1200">
          <a:solidFill>
            <a:schemeClr val="tx1"/>
          </a:solidFill>
          <a:latin typeface="+mn-lt"/>
          <a:ea typeface="+mn-ea"/>
          <a:cs typeface="+mn-cs"/>
        </a:defRPr>
      </a:lvl3pPr>
      <a:lvl4pPr marL="236253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4pPr>
      <a:lvl5pPr marL="303754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5pPr>
      <a:lvl6pPr marL="371255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6pPr>
      <a:lvl7pPr marL="438756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7pPr>
      <a:lvl8pPr marL="506257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8pPr>
      <a:lvl9pPr marL="573758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9pPr>
    </p:bodyStyle>
    <p:otherStyle>
      <a:defPPr>
        <a:defRPr lang="en-US"/>
      </a:defPPr>
      <a:lvl1pPr marL="0" algn="l" defTabSz="1350020" rtl="0" eaLnBrk="1" latinLnBrk="0" hangingPunct="1">
        <a:defRPr sz="2658" kern="1200">
          <a:solidFill>
            <a:schemeClr val="tx1"/>
          </a:solidFill>
          <a:latin typeface="+mn-lt"/>
          <a:ea typeface="+mn-ea"/>
          <a:cs typeface="+mn-cs"/>
        </a:defRPr>
      </a:lvl1pPr>
      <a:lvl2pPr marL="675010" algn="l" defTabSz="1350020" rtl="0" eaLnBrk="1" latinLnBrk="0" hangingPunct="1">
        <a:defRPr sz="2658" kern="1200">
          <a:solidFill>
            <a:schemeClr val="tx1"/>
          </a:solidFill>
          <a:latin typeface="+mn-lt"/>
          <a:ea typeface="+mn-ea"/>
          <a:cs typeface="+mn-cs"/>
        </a:defRPr>
      </a:lvl2pPr>
      <a:lvl3pPr marL="1350020" algn="l" defTabSz="1350020" rtl="0" eaLnBrk="1" latinLnBrk="0" hangingPunct="1">
        <a:defRPr sz="2658" kern="1200">
          <a:solidFill>
            <a:schemeClr val="tx1"/>
          </a:solidFill>
          <a:latin typeface="+mn-lt"/>
          <a:ea typeface="+mn-ea"/>
          <a:cs typeface="+mn-cs"/>
        </a:defRPr>
      </a:lvl3pPr>
      <a:lvl4pPr marL="2025030" algn="l" defTabSz="1350020" rtl="0" eaLnBrk="1" latinLnBrk="0" hangingPunct="1">
        <a:defRPr sz="2658" kern="1200">
          <a:solidFill>
            <a:schemeClr val="tx1"/>
          </a:solidFill>
          <a:latin typeface="+mn-lt"/>
          <a:ea typeface="+mn-ea"/>
          <a:cs typeface="+mn-cs"/>
        </a:defRPr>
      </a:lvl4pPr>
      <a:lvl5pPr marL="2700040" algn="l" defTabSz="1350020" rtl="0" eaLnBrk="1" latinLnBrk="0" hangingPunct="1">
        <a:defRPr sz="2658" kern="1200">
          <a:solidFill>
            <a:schemeClr val="tx1"/>
          </a:solidFill>
          <a:latin typeface="+mn-lt"/>
          <a:ea typeface="+mn-ea"/>
          <a:cs typeface="+mn-cs"/>
        </a:defRPr>
      </a:lvl5pPr>
      <a:lvl6pPr marL="3375050" algn="l" defTabSz="1350020" rtl="0" eaLnBrk="1" latinLnBrk="0" hangingPunct="1">
        <a:defRPr sz="2658" kern="1200">
          <a:solidFill>
            <a:schemeClr val="tx1"/>
          </a:solidFill>
          <a:latin typeface="+mn-lt"/>
          <a:ea typeface="+mn-ea"/>
          <a:cs typeface="+mn-cs"/>
        </a:defRPr>
      </a:lvl6pPr>
      <a:lvl7pPr marL="4050060" algn="l" defTabSz="1350020" rtl="0" eaLnBrk="1" latinLnBrk="0" hangingPunct="1">
        <a:defRPr sz="2658" kern="1200">
          <a:solidFill>
            <a:schemeClr val="tx1"/>
          </a:solidFill>
          <a:latin typeface="+mn-lt"/>
          <a:ea typeface="+mn-ea"/>
          <a:cs typeface="+mn-cs"/>
        </a:defRPr>
      </a:lvl7pPr>
      <a:lvl8pPr marL="4725071" algn="l" defTabSz="1350020" rtl="0" eaLnBrk="1" latinLnBrk="0" hangingPunct="1">
        <a:defRPr sz="2658" kern="1200">
          <a:solidFill>
            <a:schemeClr val="tx1"/>
          </a:solidFill>
          <a:latin typeface="+mn-lt"/>
          <a:ea typeface="+mn-ea"/>
          <a:cs typeface="+mn-cs"/>
        </a:defRPr>
      </a:lvl8pPr>
      <a:lvl9pPr marL="5400081" algn="l" defTabSz="1350020" rtl="0" eaLnBrk="1" latinLnBrk="0" hangingPunct="1">
        <a:defRPr sz="26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www.allchemix.com/" TargetMode="External"/><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alain.frix@allchemi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DD96AA8-03AA-581A-1FB7-CC0CEB69F806}"/>
              </a:ext>
            </a:extLst>
          </p:cNvPr>
          <p:cNvPicPr>
            <a:picLocks noChangeAspect="1"/>
          </p:cNvPicPr>
          <p:nvPr/>
        </p:nvPicPr>
        <p:blipFill>
          <a:blip r:embed="rId3"/>
          <a:stretch>
            <a:fillRect/>
          </a:stretch>
        </p:blipFill>
        <p:spPr>
          <a:xfrm>
            <a:off x="9258546" y="2679569"/>
            <a:ext cx="7039467" cy="4001709"/>
          </a:xfrm>
          <a:prstGeom prst="rect">
            <a:avLst/>
          </a:prstGeom>
        </p:spPr>
      </p:pic>
      <p:sp>
        <p:nvSpPr>
          <p:cNvPr id="2" name="Slide Number Placeholder 1">
            <a:extLst>
              <a:ext uri="{FF2B5EF4-FFF2-40B4-BE49-F238E27FC236}">
                <a16:creationId xmlns:a16="http://schemas.microsoft.com/office/drawing/2014/main" id="{64025625-6B0D-F4C2-961B-15CB8B8754D2}"/>
              </a:ext>
            </a:extLst>
          </p:cNvPr>
          <p:cNvSpPr>
            <a:spLocks noGrp="1"/>
          </p:cNvSpPr>
          <p:nvPr>
            <p:ph type="sldNum" sz="quarter" idx="12"/>
          </p:nvPr>
        </p:nvSpPr>
        <p:spPr>
          <a:xfrm>
            <a:off x="14059359" y="10148490"/>
            <a:ext cx="4050149" cy="539082"/>
          </a:xfrm>
        </p:spPr>
        <p:txBody>
          <a:bodyPr/>
          <a:lstStyle/>
          <a:p>
            <a:r>
              <a:rPr lang="en-US"/>
              <a:t>Page </a:t>
            </a:r>
            <a:fld id="{80CC437E-B16E-A940-9807-C123CC15FF96}" type="slidenum">
              <a:rPr lang="en-US" smtClean="0"/>
              <a:t>1</a:t>
            </a:fld>
            <a:endParaRPr lang="en-US"/>
          </a:p>
        </p:txBody>
      </p:sp>
      <p:sp>
        <p:nvSpPr>
          <p:cNvPr id="4" name="Rectangle 3">
            <a:extLst>
              <a:ext uri="{FF2B5EF4-FFF2-40B4-BE49-F238E27FC236}">
                <a16:creationId xmlns:a16="http://schemas.microsoft.com/office/drawing/2014/main" id="{6A2CFD43-3638-286B-F631-C5FF2D3D91DD}"/>
              </a:ext>
            </a:extLst>
          </p:cNvPr>
          <p:cNvSpPr/>
          <p:nvPr/>
        </p:nvSpPr>
        <p:spPr>
          <a:xfrm>
            <a:off x="147182" y="1312779"/>
            <a:ext cx="9493319" cy="23655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21881" indent="-421881">
              <a:buFont typeface="Arial" panose="020B0604020202020204" pitchFamily="34" charset="0"/>
              <a:buChar char="•"/>
            </a:pPr>
            <a:r>
              <a:rPr lang="en-GB" sz="1624">
                <a:solidFill>
                  <a:schemeClr val="tx1"/>
                </a:solidFill>
              </a:rPr>
              <a:t>Alain Frix provides 34 years of experience in F&amp;F ingredients, supply chain and markets</a:t>
            </a:r>
          </a:p>
          <a:p>
            <a:pPr marL="421881" indent="-421881">
              <a:buFont typeface="Arial" panose="020B0604020202020204" pitchFamily="34" charset="0"/>
              <a:buChar char="•"/>
            </a:pPr>
            <a:r>
              <a:rPr lang="en-GB" sz="1624">
                <a:solidFill>
                  <a:schemeClr val="tx1"/>
                </a:solidFill>
              </a:rPr>
              <a:t>Master’s degree in Molecular Biology (University of Brussels) and MBA at Solvay Business school</a:t>
            </a:r>
          </a:p>
          <a:p>
            <a:pPr marL="421881" indent="-421881">
              <a:buFont typeface="Arial" panose="020B0604020202020204" pitchFamily="34" charset="0"/>
              <a:buChar char="•"/>
            </a:pPr>
            <a:r>
              <a:rPr lang="en-GB" sz="1624">
                <a:solidFill>
                  <a:schemeClr val="tx1"/>
                </a:solidFill>
              </a:rPr>
              <a:t>Expertise in most F&amp;F industry segments and at various layers</a:t>
            </a:r>
          </a:p>
          <a:p>
            <a:pPr marL="421881" indent="-421881">
              <a:buFont typeface="Arial" panose="020B0604020202020204" pitchFamily="34" charset="0"/>
              <a:buChar char="•"/>
            </a:pPr>
            <a:r>
              <a:rPr lang="en-GB" sz="1624">
                <a:solidFill>
                  <a:schemeClr val="tx1"/>
                </a:solidFill>
              </a:rPr>
              <a:t>Strong, long-term relationships throughout the supply chain</a:t>
            </a:r>
          </a:p>
          <a:p>
            <a:pPr marL="421881" indent="-421881">
              <a:buFont typeface="Arial" panose="020B0604020202020204" pitchFamily="34" charset="0"/>
              <a:buChar char="•"/>
            </a:pPr>
            <a:r>
              <a:rPr lang="en-GB" sz="1624">
                <a:solidFill>
                  <a:schemeClr val="tx1"/>
                </a:solidFill>
              </a:rPr>
              <a:t>Access to vast network of companies and other experts within the F&amp;F value chain</a:t>
            </a:r>
          </a:p>
          <a:p>
            <a:pPr marL="421881" indent="-421881">
              <a:buFont typeface="Arial" panose="020B0604020202020204" pitchFamily="34" charset="0"/>
              <a:buChar char="•"/>
            </a:pPr>
            <a:r>
              <a:rPr lang="en-GB" sz="1624">
                <a:solidFill>
                  <a:schemeClr val="tx1"/>
                </a:solidFill>
              </a:rPr>
              <a:t>Alain has developed unique excel datasets covering over 500 ingredients and their dynamics</a:t>
            </a:r>
          </a:p>
          <a:p>
            <a:pPr marL="421881" indent="-421881">
              <a:buFont typeface="Arial" panose="020B0604020202020204" pitchFamily="34" charset="0"/>
              <a:buChar char="•"/>
            </a:pPr>
            <a:r>
              <a:rPr lang="en-GB" sz="1624">
                <a:solidFill>
                  <a:schemeClr val="tx1"/>
                </a:solidFill>
              </a:rPr>
              <a:t>Access to novel technologies in agronomy, extraction, conversion, olfactory receptors</a:t>
            </a:r>
          </a:p>
          <a:p>
            <a:pPr marL="421881" indent="-421881">
              <a:buFont typeface="Arial" panose="020B0604020202020204" pitchFamily="34" charset="0"/>
              <a:buChar char="•"/>
            </a:pPr>
            <a:r>
              <a:rPr lang="en-GB" sz="1624">
                <a:solidFill>
                  <a:schemeClr val="tx1"/>
                </a:solidFill>
              </a:rPr>
              <a:t>An exceptional diversity of products, vast network of talented people, and fun at work</a:t>
            </a:r>
            <a:endParaRPr lang="en-GB" sz="1772">
              <a:solidFill>
                <a:schemeClr val="tx1"/>
              </a:solidFill>
            </a:endParaRPr>
          </a:p>
          <a:p>
            <a:pPr marL="421881" indent="-421881">
              <a:buFont typeface="Arial" panose="020B0604020202020204" pitchFamily="34" charset="0"/>
              <a:buChar char="•"/>
            </a:pPr>
            <a:endParaRPr lang="en-GB" sz="2067">
              <a:solidFill>
                <a:schemeClr val="tx1"/>
              </a:solidFill>
            </a:endParaRPr>
          </a:p>
        </p:txBody>
      </p:sp>
      <p:sp>
        <p:nvSpPr>
          <p:cNvPr id="8" name="Rectangle 7">
            <a:extLst>
              <a:ext uri="{FF2B5EF4-FFF2-40B4-BE49-F238E27FC236}">
                <a16:creationId xmlns:a16="http://schemas.microsoft.com/office/drawing/2014/main" id="{C8CDF2FF-17C5-983A-47CE-EF71C383DBF6}"/>
              </a:ext>
            </a:extLst>
          </p:cNvPr>
          <p:cNvSpPr/>
          <p:nvPr/>
        </p:nvSpPr>
        <p:spPr>
          <a:xfrm>
            <a:off x="151139" y="3208217"/>
            <a:ext cx="7865588" cy="7241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67" b="1" u="sng">
                <a:solidFill>
                  <a:schemeClr val="tx1"/>
                </a:solidFill>
              </a:rPr>
              <a:t>Two main services from Allchemix : Advisory Board and Consultancy</a:t>
            </a:r>
            <a:endParaRPr lang="en-GB" sz="2362" b="1" u="sng">
              <a:solidFill>
                <a:schemeClr val="tx1"/>
              </a:solidFill>
            </a:endParaRPr>
          </a:p>
        </p:txBody>
      </p:sp>
      <p:grpSp>
        <p:nvGrpSpPr>
          <p:cNvPr id="136" name="Group 135">
            <a:extLst>
              <a:ext uri="{FF2B5EF4-FFF2-40B4-BE49-F238E27FC236}">
                <a16:creationId xmlns:a16="http://schemas.microsoft.com/office/drawing/2014/main" id="{390A9FA4-4CA7-F8B1-6495-72B9DD1C35B3}"/>
              </a:ext>
            </a:extLst>
          </p:cNvPr>
          <p:cNvGrpSpPr/>
          <p:nvPr/>
        </p:nvGrpSpPr>
        <p:grpSpPr>
          <a:xfrm>
            <a:off x="-475384" y="3874731"/>
            <a:ext cx="8703920" cy="2704436"/>
            <a:chOff x="-422990" y="2570340"/>
            <a:chExt cx="5228365" cy="1831737"/>
          </a:xfrm>
        </p:grpSpPr>
        <p:grpSp>
          <p:nvGrpSpPr>
            <p:cNvPr id="14" name="Group 13">
              <a:extLst>
                <a:ext uri="{FF2B5EF4-FFF2-40B4-BE49-F238E27FC236}">
                  <a16:creationId xmlns:a16="http://schemas.microsoft.com/office/drawing/2014/main" id="{AFE06463-6901-75A3-791C-174AAF8A7DBE}"/>
                </a:ext>
              </a:extLst>
            </p:cNvPr>
            <p:cNvGrpSpPr/>
            <p:nvPr/>
          </p:nvGrpSpPr>
          <p:grpSpPr>
            <a:xfrm>
              <a:off x="-422990" y="2570340"/>
              <a:ext cx="2636617" cy="436893"/>
              <a:chOff x="2478759" y="3114056"/>
              <a:chExt cx="2636617" cy="436893"/>
            </a:xfrm>
          </p:grpSpPr>
          <p:sp>
            <p:nvSpPr>
              <p:cNvPr id="12" name="Rectangle: Rounded Corners 11">
                <a:extLst>
                  <a:ext uri="{FF2B5EF4-FFF2-40B4-BE49-F238E27FC236}">
                    <a16:creationId xmlns:a16="http://schemas.microsoft.com/office/drawing/2014/main" id="{520C8A6F-D200-2BC0-F33F-F9C752E48030}"/>
                  </a:ext>
                </a:extLst>
              </p:cNvPr>
              <p:cNvSpPr/>
              <p:nvPr/>
            </p:nvSpPr>
            <p:spPr>
              <a:xfrm>
                <a:off x="3140268" y="3185097"/>
                <a:ext cx="1325308" cy="315776"/>
              </a:xfrm>
              <a:prstGeom prst="roundRect">
                <a:avLst/>
              </a:prstGeom>
              <a:solidFill>
                <a:srgbClr val="F4B1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13" name="Rectangle 12">
                <a:extLst>
                  <a:ext uri="{FF2B5EF4-FFF2-40B4-BE49-F238E27FC236}">
                    <a16:creationId xmlns:a16="http://schemas.microsoft.com/office/drawing/2014/main" id="{A8648A2E-77E9-8E98-2505-D069C196A6F9}"/>
                  </a:ext>
                </a:extLst>
              </p:cNvPr>
              <p:cNvSpPr/>
              <p:nvPr/>
            </p:nvSpPr>
            <p:spPr>
              <a:xfrm>
                <a:off x="2478759" y="3114056"/>
                <a:ext cx="2636617" cy="4368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Advisory Board</a:t>
                </a:r>
              </a:p>
            </p:txBody>
          </p:sp>
        </p:grpSp>
        <p:grpSp>
          <p:nvGrpSpPr>
            <p:cNvPr id="27" name="Group 26">
              <a:extLst>
                <a:ext uri="{FF2B5EF4-FFF2-40B4-BE49-F238E27FC236}">
                  <a16:creationId xmlns:a16="http://schemas.microsoft.com/office/drawing/2014/main" id="{1E31823C-4DA7-5CA6-6429-66DF45289635}"/>
                </a:ext>
              </a:extLst>
            </p:cNvPr>
            <p:cNvGrpSpPr/>
            <p:nvPr/>
          </p:nvGrpSpPr>
          <p:grpSpPr>
            <a:xfrm>
              <a:off x="974652" y="2577875"/>
              <a:ext cx="3673970" cy="1468266"/>
              <a:chOff x="8610600" y="3304962"/>
              <a:chExt cx="3673970" cy="1468266"/>
            </a:xfrm>
          </p:grpSpPr>
          <p:grpSp>
            <p:nvGrpSpPr>
              <p:cNvPr id="231" name="Group 230">
                <a:extLst>
                  <a:ext uri="{FF2B5EF4-FFF2-40B4-BE49-F238E27FC236}">
                    <a16:creationId xmlns:a16="http://schemas.microsoft.com/office/drawing/2014/main" id="{6A8EE1AD-C872-43AC-7C66-C82D1F1790C7}"/>
                  </a:ext>
                </a:extLst>
              </p:cNvPr>
              <p:cNvGrpSpPr/>
              <p:nvPr/>
            </p:nvGrpSpPr>
            <p:grpSpPr>
              <a:xfrm>
                <a:off x="8610600" y="3304962"/>
                <a:ext cx="3673970" cy="1468266"/>
                <a:chOff x="5915782" y="4054959"/>
                <a:chExt cx="3673970" cy="1468266"/>
              </a:xfrm>
            </p:grpSpPr>
            <p:sp>
              <p:nvSpPr>
                <p:cNvPr id="238" name="Oval 237">
                  <a:extLst>
                    <a:ext uri="{FF2B5EF4-FFF2-40B4-BE49-F238E27FC236}">
                      <a16:creationId xmlns:a16="http://schemas.microsoft.com/office/drawing/2014/main" id="{F9D5F791-9E65-4FC6-3B34-229772F3C436}"/>
                    </a:ext>
                  </a:extLst>
                </p:cNvPr>
                <p:cNvSpPr/>
                <p:nvPr/>
              </p:nvSpPr>
              <p:spPr>
                <a:xfrm>
                  <a:off x="5915782" y="4229614"/>
                  <a:ext cx="2868005" cy="318542"/>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67" b="1" dirty="0">
                    <a:solidFill>
                      <a:schemeClr val="tx1"/>
                    </a:solidFill>
                  </a:endParaRPr>
                </a:p>
              </p:txBody>
            </p:sp>
            <p:sp>
              <p:nvSpPr>
                <p:cNvPr id="240" name="Rectangle 239">
                  <a:extLst>
                    <a:ext uri="{FF2B5EF4-FFF2-40B4-BE49-F238E27FC236}">
                      <a16:creationId xmlns:a16="http://schemas.microsoft.com/office/drawing/2014/main" id="{65F65913-8B4B-9DBC-3A20-08EF4F11B2CF}"/>
                    </a:ext>
                  </a:extLst>
                </p:cNvPr>
                <p:cNvSpPr/>
                <p:nvPr/>
              </p:nvSpPr>
              <p:spPr>
                <a:xfrm>
                  <a:off x="6527896" y="4054959"/>
                  <a:ext cx="3061856" cy="146826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21881" indent="-421881">
                    <a:buFont typeface="Arial" panose="020B0604020202020204" pitchFamily="34" charset="0"/>
                    <a:buChar char="•"/>
                  </a:pPr>
                  <a:r>
                    <a:rPr lang="en-GB" sz="2067" b="1">
                      <a:solidFill>
                        <a:schemeClr val="tx1"/>
                      </a:solidFill>
                    </a:rPr>
                    <a:t>Strategic guidance</a:t>
                  </a:r>
                </a:p>
                <a:p>
                  <a:pPr marL="421881" indent="-421881">
                    <a:buFont typeface="Arial" panose="020B0604020202020204" pitchFamily="34" charset="0"/>
                    <a:buChar char="•"/>
                  </a:pPr>
                  <a:r>
                    <a:rPr lang="en-GB" sz="2067" b="1">
                      <a:solidFill>
                        <a:schemeClr val="tx1"/>
                      </a:solidFill>
                    </a:rPr>
                    <a:t>Alliances </a:t>
                  </a:r>
                </a:p>
                <a:p>
                  <a:pPr marL="421881" indent="-421881">
                    <a:buFont typeface="Arial" panose="020B0604020202020204" pitchFamily="34" charset="0"/>
                    <a:buChar char="•"/>
                  </a:pPr>
                  <a:r>
                    <a:rPr lang="en-GB" sz="2067" b="1">
                      <a:solidFill>
                        <a:schemeClr val="tx1"/>
                      </a:solidFill>
                    </a:rPr>
                    <a:t>M&amp;A </a:t>
                  </a:r>
                </a:p>
                <a:p>
                  <a:pPr marL="421881" indent="-421881">
                    <a:buFont typeface="Arial" panose="020B0604020202020204" pitchFamily="34" charset="0"/>
                    <a:buChar char="•"/>
                  </a:pPr>
                  <a:r>
                    <a:rPr lang="en-GB" sz="2067" b="1">
                      <a:solidFill>
                        <a:schemeClr val="tx1"/>
                      </a:solidFill>
                    </a:rPr>
                    <a:t>Reality check assessment</a:t>
                  </a:r>
                </a:p>
                <a:p>
                  <a:pPr marL="421881" indent="-421881">
                    <a:buFont typeface="Arial" panose="020B0604020202020204" pitchFamily="34" charset="0"/>
                    <a:buChar char="•"/>
                  </a:pPr>
                  <a:r>
                    <a:rPr lang="en-GB" sz="2067" b="1">
                      <a:solidFill>
                        <a:schemeClr val="tx1"/>
                      </a:solidFill>
                    </a:rPr>
                    <a:t>Thinking out of the traditional F&amp;F box</a:t>
                  </a:r>
                </a:p>
                <a:p>
                  <a:pPr marL="421881" indent="-421881">
                    <a:buFont typeface="Arial" panose="020B0604020202020204" pitchFamily="34" charset="0"/>
                    <a:buChar char="•"/>
                  </a:pPr>
                  <a:r>
                    <a:rPr lang="en-GB" sz="2067" b="1">
                      <a:solidFill>
                        <a:schemeClr val="tx1"/>
                      </a:solidFill>
                    </a:rPr>
                    <a:t>Finding the right people for growth</a:t>
                  </a:r>
                </a:p>
                <a:p>
                  <a:pPr marL="421881" indent="-421881">
                    <a:buFont typeface="Arial" panose="020B0604020202020204" pitchFamily="34" charset="0"/>
                    <a:buChar char="•"/>
                  </a:pPr>
                  <a:r>
                    <a:rPr lang="en-GB" sz="2067" b="1">
                      <a:solidFill>
                        <a:schemeClr val="tx1"/>
                      </a:solidFill>
                    </a:rPr>
                    <a:t>Commercial guidance</a:t>
                  </a:r>
                  <a:endParaRPr lang="en-GB" sz="2067" b="1" dirty="0">
                    <a:solidFill>
                      <a:schemeClr val="tx1"/>
                    </a:solidFill>
                  </a:endParaRPr>
                </a:p>
              </p:txBody>
            </p:sp>
          </p:grpSp>
          <p:sp>
            <p:nvSpPr>
              <p:cNvPr id="234" name="Oval 233">
                <a:extLst>
                  <a:ext uri="{FF2B5EF4-FFF2-40B4-BE49-F238E27FC236}">
                    <a16:creationId xmlns:a16="http://schemas.microsoft.com/office/drawing/2014/main" id="{C8F129D2-A318-6E7D-4453-5885895B61BD}"/>
                  </a:ext>
                </a:extLst>
              </p:cNvPr>
              <p:cNvSpPr/>
              <p:nvPr/>
            </p:nvSpPr>
            <p:spPr>
              <a:xfrm>
                <a:off x="9199775" y="4239289"/>
                <a:ext cx="2868005" cy="318542"/>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67" b="1" dirty="0">
                  <a:solidFill>
                    <a:schemeClr val="tx1"/>
                  </a:solidFill>
                </a:endParaRPr>
              </a:p>
            </p:txBody>
          </p:sp>
        </p:grpSp>
        <p:sp>
          <p:nvSpPr>
            <p:cNvPr id="245" name="Rectangle 244">
              <a:extLst>
                <a:ext uri="{FF2B5EF4-FFF2-40B4-BE49-F238E27FC236}">
                  <a16:creationId xmlns:a16="http://schemas.microsoft.com/office/drawing/2014/main" id="{EE519A29-97CF-2622-C296-F22AF3604236}"/>
                </a:ext>
              </a:extLst>
            </p:cNvPr>
            <p:cNvSpPr/>
            <p:nvPr/>
          </p:nvSpPr>
          <p:spPr>
            <a:xfrm>
              <a:off x="-74792" y="4083535"/>
              <a:ext cx="4880167" cy="31854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772">
                  <a:solidFill>
                    <a:schemeClr val="tx1"/>
                  </a:solidFill>
                </a:rPr>
                <a:t>Allchemix sits on several advisory boards, often with multi-year assignments</a:t>
              </a:r>
              <a:endParaRPr lang="en-GB" sz="1772" dirty="0">
                <a:solidFill>
                  <a:schemeClr val="tx1"/>
                </a:solidFill>
              </a:endParaRPr>
            </a:p>
          </p:txBody>
        </p:sp>
      </p:grpSp>
      <p:grpSp>
        <p:nvGrpSpPr>
          <p:cNvPr id="43" name="Group 42">
            <a:extLst>
              <a:ext uri="{FF2B5EF4-FFF2-40B4-BE49-F238E27FC236}">
                <a16:creationId xmlns:a16="http://schemas.microsoft.com/office/drawing/2014/main" id="{2D0DF65B-2571-2A88-B75E-48C87C0F07A9}"/>
              </a:ext>
            </a:extLst>
          </p:cNvPr>
          <p:cNvGrpSpPr/>
          <p:nvPr/>
        </p:nvGrpSpPr>
        <p:grpSpPr>
          <a:xfrm>
            <a:off x="8710864" y="1525826"/>
            <a:ext cx="8125552" cy="555999"/>
            <a:chOff x="-131296" y="-2584342"/>
            <a:chExt cx="5339245" cy="376583"/>
          </a:xfrm>
        </p:grpSpPr>
        <p:sp>
          <p:nvSpPr>
            <p:cNvPr id="152" name="Rectangle 151">
              <a:extLst>
                <a:ext uri="{FF2B5EF4-FFF2-40B4-BE49-F238E27FC236}">
                  <a16:creationId xmlns:a16="http://schemas.microsoft.com/office/drawing/2014/main" id="{F888B271-8F98-35E8-C001-9FC8317AA579}"/>
                </a:ext>
              </a:extLst>
            </p:cNvPr>
            <p:cNvSpPr/>
            <p:nvPr/>
          </p:nvSpPr>
          <p:spPr>
            <a:xfrm>
              <a:off x="-131296" y="-2584342"/>
              <a:ext cx="5339245" cy="372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67" b="1">
                  <a:solidFill>
                    <a:schemeClr val="tx1"/>
                  </a:solidFill>
                </a:rPr>
                <a:t>Allchemix has a global visibility on most of the F&amp;F industry’s feedstocks</a:t>
              </a:r>
            </a:p>
          </p:txBody>
        </p:sp>
        <p:sp>
          <p:nvSpPr>
            <p:cNvPr id="71" name="Rectangle: Rounded Corners 70">
              <a:extLst>
                <a:ext uri="{FF2B5EF4-FFF2-40B4-BE49-F238E27FC236}">
                  <a16:creationId xmlns:a16="http://schemas.microsoft.com/office/drawing/2014/main" id="{5AC72F63-29AD-75EC-6541-E2F19D2281BB}"/>
                </a:ext>
              </a:extLst>
            </p:cNvPr>
            <p:cNvSpPr/>
            <p:nvPr/>
          </p:nvSpPr>
          <p:spPr>
            <a:xfrm>
              <a:off x="-91767" y="-2572804"/>
              <a:ext cx="5256634" cy="3650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 </a:t>
              </a:r>
              <a:endParaRPr lang="en-GB" sz="2658" dirty="0">
                <a:solidFill>
                  <a:schemeClr val="tx1"/>
                </a:solidFill>
              </a:endParaRPr>
            </a:p>
          </p:txBody>
        </p:sp>
      </p:grpSp>
      <p:grpSp>
        <p:nvGrpSpPr>
          <p:cNvPr id="39" name="Group 38">
            <a:extLst>
              <a:ext uri="{FF2B5EF4-FFF2-40B4-BE49-F238E27FC236}">
                <a16:creationId xmlns:a16="http://schemas.microsoft.com/office/drawing/2014/main" id="{6603F489-5F37-D90C-5F17-27ABCEC05451}"/>
              </a:ext>
            </a:extLst>
          </p:cNvPr>
          <p:cNvGrpSpPr/>
          <p:nvPr/>
        </p:nvGrpSpPr>
        <p:grpSpPr>
          <a:xfrm>
            <a:off x="-314210" y="6331925"/>
            <a:ext cx="9709882" cy="3896963"/>
            <a:chOff x="-262627" y="3722900"/>
            <a:chExt cx="6576585" cy="2639446"/>
          </a:xfrm>
        </p:grpSpPr>
        <p:grpSp>
          <p:nvGrpSpPr>
            <p:cNvPr id="156" name="Group 155">
              <a:extLst>
                <a:ext uri="{FF2B5EF4-FFF2-40B4-BE49-F238E27FC236}">
                  <a16:creationId xmlns:a16="http://schemas.microsoft.com/office/drawing/2014/main" id="{6F0CE4E4-FFE1-1D33-1637-00946DE5C7BE}"/>
                </a:ext>
              </a:extLst>
            </p:cNvPr>
            <p:cNvGrpSpPr/>
            <p:nvPr/>
          </p:nvGrpSpPr>
          <p:grpSpPr>
            <a:xfrm>
              <a:off x="-262627" y="3749980"/>
              <a:ext cx="6576585" cy="2612366"/>
              <a:chOff x="-312616" y="3988777"/>
              <a:chExt cx="6576585" cy="2612366"/>
            </a:xfrm>
          </p:grpSpPr>
          <p:grpSp>
            <p:nvGrpSpPr>
              <p:cNvPr id="131" name="Group 130">
                <a:extLst>
                  <a:ext uri="{FF2B5EF4-FFF2-40B4-BE49-F238E27FC236}">
                    <a16:creationId xmlns:a16="http://schemas.microsoft.com/office/drawing/2014/main" id="{F9F34934-0D1B-EFB5-8DAF-FE03192627DF}"/>
                  </a:ext>
                </a:extLst>
              </p:cNvPr>
              <p:cNvGrpSpPr/>
              <p:nvPr/>
            </p:nvGrpSpPr>
            <p:grpSpPr>
              <a:xfrm>
                <a:off x="-312616" y="4109764"/>
                <a:ext cx="2636617" cy="436893"/>
                <a:chOff x="-332961" y="735172"/>
                <a:chExt cx="2765885" cy="470678"/>
              </a:xfrm>
            </p:grpSpPr>
            <p:sp>
              <p:nvSpPr>
                <p:cNvPr id="128" name="Rectangle: Rounded Corners 127">
                  <a:extLst>
                    <a:ext uri="{FF2B5EF4-FFF2-40B4-BE49-F238E27FC236}">
                      <a16:creationId xmlns:a16="http://schemas.microsoft.com/office/drawing/2014/main" id="{82C7916F-B979-CC91-D9B5-1E2CCE19CF68}"/>
                    </a:ext>
                  </a:extLst>
                </p:cNvPr>
                <p:cNvSpPr/>
                <p:nvPr/>
              </p:nvSpPr>
              <p:spPr>
                <a:xfrm>
                  <a:off x="391560" y="805305"/>
                  <a:ext cx="1360873" cy="371448"/>
                </a:xfrm>
                <a:prstGeom prst="roundRect">
                  <a:avLst/>
                </a:prstGeom>
                <a:solidFill>
                  <a:srgbClr val="F4B1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130" name="Rectangle 129">
                  <a:extLst>
                    <a:ext uri="{FF2B5EF4-FFF2-40B4-BE49-F238E27FC236}">
                      <a16:creationId xmlns:a16="http://schemas.microsoft.com/office/drawing/2014/main" id="{7C57621D-1BC1-A3F6-F139-7E8AA04CAF41}"/>
                    </a:ext>
                  </a:extLst>
                </p:cNvPr>
                <p:cNvSpPr/>
                <p:nvPr/>
              </p:nvSpPr>
              <p:spPr>
                <a:xfrm>
                  <a:off x="-332961" y="735172"/>
                  <a:ext cx="2765885" cy="4706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Consultancy</a:t>
                  </a:r>
                </a:p>
              </p:txBody>
            </p:sp>
          </p:grpSp>
          <p:sp>
            <p:nvSpPr>
              <p:cNvPr id="17" name="Rectangle 16">
                <a:extLst>
                  <a:ext uri="{FF2B5EF4-FFF2-40B4-BE49-F238E27FC236}">
                    <a16:creationId xmlns:a16="http://schemas.microsoft.com/office/drawing/2014/main" id="{AD7CA7ED-C3C8-1A37-18CF-34B709730DD1}"/>
                  </a:ext>
                </a:extLst>
              </p:cNvPr>
              <p:cNvSpPr/>
              <p:nvPr/>
            </p:nvSpPr>
            <p:spPr>
              <a:xfrm>
                <a:off x="1862201" y="3988777"/>
                <a:ext cx="3371009" cy="219439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21881" indent="-421881">
                  <a:buFont typeface="Arial" panose="020B0604020202020204" pitchFamily="34" charset="0"/>
                  <a:buChar char="•"/>
                </a:pPr>
                <a:r>
                  <a:rPr lang="en-GB" sz="2067" b="1">
                    <a:solidFill>
                      <a:schemeClr val="tx1"/>
                    </a:solidFill>
                  </a:rPr>
                  <a:t>Market mapping and analysis</a:t>
                </a:r>
              </a:p>
              <a:p>
                <a:pPr marL="421881" indent="-421881">
                  <a:buFont typeface="Arial" panose="020B0604020202020204" pitchFamily="34" charset="0"/>
                  <a:buChar char="•"/>
                </a:pPr>
                <a:r>
                  <a:rPr lang="en-GB" sz="2067" b="1">
                    <a:solidFill>
                      <a:schemeClr val="tx1"/>
                    </a:solidFill>
                  </a:rPr>
                  <a:t>Costs and Supply chain dynamics</a:t>
                </a:r>
              </a:p>
              <a:p>
                <a:pPr marL="421881" indent="-421881">
                  <a:buFont typeface="Arial" panose="020B0604020202020204" pitchFamily="34" charset="0"/>
                  <a:buChar char="•"/>
                </a:pPr>
                <a:r>
                  <a:rPr lang="en-GB" sz="2067" b="1">
                    <a:solidFill>
                      <a:schemeClr val="tx1"/>
                    </a:solidFill>
                  </a:rPr>
                  <a:t>Commercial support</a:t>
                </a:r>
              </a:p>
              <a:p>
                <a:pPr marL="421881" indent="-421881">
                  <a:buFont typeface="Arial" panose="020B0604020202020204" pitchFamily="34" charset="0"/>
                  <a:buChar char="•"/>
                </a:pPr>
                <a:r>
                  <a:rPr lang="en-GB" sz="2067" b="1">
                    <a:solidFill>
                      <a:schemeClr val="tx1"/>
                    </a:solidFill>
                  </a:rPr>
                  <a:t>Development Opportunities</a:t>
                </a:r>
              </a:p>
              <a:p>
                <a:pPr marL="421881" indent="-421881">
                  <a:buFont typeface="Arial" panose="020B0604020202020204" pitchFamily="34" charset="0"/>
                  <a:buChar char="•"/>
                </a:pPr>
                <a:r>
                  <a:rPr lang="en-GB" sz="2067" b="1">
                    <a:solidFill>
                      <a:schemeClr val="tx1"/>
                    </a:solidFill>
                  </a:rPr>
                  <a:t>Strategic support</a:t>
                </a:r>
              </a:p>
              <a:p>
                <a:pPr marL="421881" indent="-421881">
                  <a:buFont typeface="Arial" panose="020B0604020202020204" pitchFamily="34" charset="0"/>
                  <a:buChar char="•"/>
                </a:pPr>
                <a:r>
                  <a:rPr lang="en-GB" sz="2067" b="1">
                    <a:solidFill>
                      <a:schemeClr val="tx1"/>
                    </a:solidFill>
                  </a:rPr>
                  <a:t>Sustainability assessment</a:t>
                </a:r>
              </a:p>
              <a:p>
                <a:endParaRPr lang="en-GB" sz="2067" b="1">
                  <a:solidFill>
                    <a:schemeClr val="tx1"/>
                  </a:solidFill>
                </a:endParaRPr>
              </a:p>
              <a:p>
                <a:endParaRPr lang="en-GB" sz="2067" b="1" dirty="0">
                  <a:solidFill>
                    <a:schemeClr val="tx1"/>
                  </a:solidFill>
                </a:endParaRPr>
              </a:p>
            </p:txBody>
          </p:sp>
          <p:sp>
            <p:nvSpPr>
              <p:cNvPr id="23" name="Oval 22">
                <a:extLst>
                  <a:ext uri="{FF2B5EF4-FFF2-40B4-BE49-F238E27FC236}">
                    <a16:creationId xmlns:a16="http://schemas.microsoft.com/office/drawing/2014/main" id="{C1335485-2F73-2C0C-3F51-81F3AFE211DC}"/>
                  </a:ext>
                </a:extLst>
              </p:cNvPr>
              <p:cNvSpPr/>
              <p:nvPr/>
            </p:nvSpPr>
            <p:spPr>
              <a:xfrm>
                <a:off x="1255657" y="4727906"/>
                <a:ext cx="2868005" cy="318542"/>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67" b="1" dirty="0">
                  <a:solidFill>
                    <a:schemeClr val="tx1"/>
                  </a:solidFill>
                </a:endParaRPr>
              </a:p>
            </p:txBody>
          </p:sp>
          <p:sp>
            <p:nvSpPr>
              <p:cNvPr id="246" name="Rectangle 245">
                <a:extLst>
                  <a:ext uri="{FF2B5EF4-FFF2-40B4-BE49-F238E27FC236}">
                    <a16:creationId xmlns:a16="http://schemas.microsoft.com/office/drawing/2014/main" id="{7F505242-8005-75C1-F1AC-A25CE9186B76}"/>
                  </a:ext>
                </a:extLst>
              </p:cNvPr>
              <p:cNvSpPr/>
              <p:nvPr/>
            </p:nvSpPr>
            <p:spPr>
              <a:xfrm>
                <a:off x="234859" y="5239102"/>
                <a:ext cx="6029110" cy="136204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624">
                    <a:solidFill>
                      <a:schemeClr val="tx1"/>
                    </a:solidFill>
                  </a:rPr>
                  <a:t>Allchemix works with a list of outstanding clients, carefully chosen based on </a:t>
                </a:r>
              </a:p>
              <a:p>
                <a:r>
                  <a:rPr lang="en-GB" sz="1624">
                    <a:solidFill>
                      <a:schemeClr val="tx1"/>
                    </a:solidFill>
                  </a:rPr>
                  <a:t>their ethics, their role in the F&amp;F industry, and the absence of conflicting businesses </a:t>
                </a:r>
              </a:p>
              <a:p>
                <a:r>
                  <a:rPr lang="en-GB" sz="1624">
                    <a:solidFill>
                      <a:schemeClr val="tx1"/>
                    </a:solidFill>
                  </a:rPr>
                  <a:t>with other clients</a:t>
                </a:r>
              </a:p>
              <a:p>
                <a:r>
                  <a:rPr lang="en-GB" sz="1624">
                    <a:solidFill>
                      <a:schemeClr val="tx1"/>
                    </a:solidFill>
                  </a:rPr>
                  <a:t>Most clients are involved in multi-year assignments</a:t>
                </a:r>
              </a:p>
            </p:txBody>
          </p:sp>
        </p:grpSp>
        <p:sp>
          <p:nvSpPr>
            <p:cNvPr id="36" name="Rectangle: Rounded Corners 35">
              <a:extLst>
                <a:ext uri="{FF2B5EF4-FFF2-40B4-BE49-F238E27FC236}">
                  <a16:creationId xmlns:a16="http://schemas.microsoft.com/office/drawing/2014/main" id="{54D5D8B4-798D-E782-9D7B-B48AC071F963}"/>
                </a:ext>
              </a:extLst>
            </p:cNvPr>
            <p:cNvSpPr/>
            <p:nvPr/>
          </p:nvSpPr>
          <p:spPr>
            <a:xfrm>
              <a:off x="1751010" y="3722900"/>
              <a:ext cx="2422641" cy="136753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grpSp>
      <p:sp>
        <p:nvSpPr>
          <p:cNvPr id="37" name="Rectangle: Rounded Corners 36">
            <a:extLst>
              <a:ext uri="{FF2B5EF4-FFF2-40B4-BE49-F238E27FC236}">
                <a16:creationId xmlns:a16="http://schemas.microsoft.com/office/drawing/2014/main" id="{8236676C-9790-FB71-F70B-4581247D9354}"/>
              </a:ext>
            </a:extLst>
          </p:cNvPr>
          <p:cNvSpPr/>
          <p:nvPr/>
        </p:nvSpPr>
        <p:spPr>
          <a:xfrm>
            <a:off x="2834263" y="3481899"/>
            <a:ext cx="3862555" cy="20190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grpSp>
        <p:nvGrpSpPr>
          <p:cNvPr id="44" name="Group 43">
            <a:extLst>
              <a:ext uri="{FF2B5EF4-FFF2-40B4-BE49-F238E27FC236}">
                <a16:creationId xmlns:a16="http://schemas.microsoft.com/office/drawing/2014/main" id="{D0E12C5C-CCE2-075F-A220-7D2563B495CF}"/>
              </a:ext>
            </a:extLst>
          </p:cNvPr>
          <p:cNvGrpSpPr/>
          <p:nvPr/>
        </p:nvGrpSpPr>
        <p:grpSpPr>
          <a:xfrm>
            <a:off x="8873734" y="2561440"/>
            <a:ext cx="7960394" cy="4320990"/>
            <a:chOff x="5886399" y="2037000"/>
            <a:chExt cx="5391642" cy="2926643"/>
          </a:xfrm>
        </p:grpSpPr>
        <p:cxnSp>
          <p:nvCxnSpPr>
            <p:cNvPr id="271" name="Straight Arrow Connector 270">
              <a:extLst>
                <a:ext uri="{FF2B5EF4-FFF2-40B4-BE49-F238E27FC236}">
                  <a16:creationId xmlns:a16="http://schemas.microsoft.com/office/drawing/2014/main" id="{436ADCFD-F2DA-89CA-E6F6-F5FF4BAE4127}"/>
                </a:ext>
              </a:extLst>
            </p:cNvPr>
            <p:cNvCxnSpPr>
              <a:cxnSpLocks/>
            </p:cNvCxnSpPr>
            <p:nvPr/>
          </p:nvCxnSpPr>
          <p:spPr>
            <a:xfrm>
              <a:off x="5886399" y="2908638"/>
              <a:ext cx="0" cy="80400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803A73D-C533-3A23-F7CB-824E21770FF0}"/>
                </a:ext>
              </a:extLst>
            </p:cNvPr>
            <p:cNvGrpSpPr/>
            <p:nvPr/>
          </p:nvGrpSpPr>
          <p:grpSpPr>
            <a:xfrm>
              <a:off x="8223271" y="2037000"/>
              <a:ext cx="3054770" cy="2926643"/>
              <a:chOff x="8223271" y="2037000"/>
              <a:chExt cx="3054770" cy="2926643"/>
            </a:xfrm>
          </p:grpSpPr>
          <p:cxnSp>
            <p:nvCxnSpPr>
              <p:cNvPr id="158" name="Straight Arrow Connector 157">
                <a:extLst>
                  <a:ext uri="{FF2B5EF4-FFF2-40B4-BE49-F238E27FC236}">
                    <a16:creationId xmlns:a16="http://schemas.microsoft.com/office/drawing/2014/main" id="{9CC5DA07-64AF-EB6B-7272-43485DA3D446}"/>
                  </a:ext>
                </a:extLst>
              </p:cNvPr>
              <p:cNvCxnSpPr>
                <a:cxnSpLocks/>
              </p:cNvCxnSpPr>
              <p:nvPr/>
            </p:nvCxnSpPr>
            <p:spPr>
              <a:xfrm flipH="1">
                <a:off x="8398131" y="2037000"/>
                <a:ext cx="451646"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0DE41C19-468C-8F3D-4733-559B8C268C44}"/>
                  </a:ext>
                </a:extLst>
              </p:cNvPr>
              <p:cNvCxnSpPr>
                <a:cxnSpLocks/>
              </p:cNvCxnSpPr>
              <p:nvPr/>
            </p:nvCxnSpPr>
            <p:spPr>
              <a:xfrm flipV="1">
                <a:off x="11278041" y="2992539"/>
                <a:ext cx="0" cy="69091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6910C5BB-0DD8-2D3F-61A7-2B24D2C8E1D2}"/>
                  </a:ext>
                </a:extLst>
              </p:cNvPr>
              <p:cNvCxnSpPr>
                <a:cxnSpLocks/>
              </p:cNvCxnSpPr>
              <p:nvPr/>
            </p:nvCxnSpPr>
            <p:spPr>
              <a:xfrm>
                <a:off x="8223271" y="4963643"/>
                <a:ext cx="73298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6" name="Footer Placeholder 55">
            <a:extLst>
              <a:ext uri="{FF2B5EF4-FFF2-40B4-BE49-F238E27FC236}">
                <a16:creationId xmlns:a16="http://schemas.microsoft.com/office/drawing/2014/main" id="{E270FC1A-653A-6A72-C9D8-A6AB93B30C8A}"/>
              </a:ext>
            </a:extLst>
          </p:cNvPr>
          <p:cNvSpPr>
            <a:spLocks noGrp="1"/>
          </p:cNvSpPr>
          <p:nvPr>
            <p:ph type="ftr" sz="quarter" idx="11"/>
          </p:nvPr>
        </p:nvSpPr>
        <p:spPr>
          <a:xfrm>
            <a:off x="2713372" y="9868116"/>
            <a:ext cx="6075224" cy="539082"/>
          </a:xfrm>
        </p:spPr>
        <p:txBody>
          <a:bodyPr/>
          <a:lstStyle/>
          <a:p>
            <a:r>
              <a:rPr lang="en-GB"/>
              <a:t>© copyright 2025   Allchemix bv Alain Frix</a:t>
            </a:r>
            <a:endParaRPr lang="en-US"/>
          </a:p>
        </p:txBody>
      </p:sp>
      <p:grpSp>
        <p:nvGrpSpPr>
          <p:cNvPr id="19" name="Group 18">
            <a:extLst>
              <a:ext uri="{FF2B5EF4-FFF2-40B4-BE49-F238E27FC236}">
                <a16:creationId xmlns:a16="http://schemas.microsoft.com/office/drawing/2014/main" id="{D525EDA9-1908-4175-1AF4-21C5BA50FE47}"/>
              </a:ext>
            </a:extLst>
          </p:cNvPr>
          <p:cNvGrpSpPr/>
          <p:nvPr/>
        </p:nvGrpSpPr>
        <p:grpSpPr>
          <a:xfrm>
            <a:off x="13313651" y="6979226"/>
            <a:ext cx="5789369" cy="3362499"/>
            <a:chOff x="9165732" y="4475016"/>
            <a:chExt cx="3921188" cy="2277449"/>
          </a:xfrm>
        </p:grpSpPr>
        <p:sp>
          <p:nvSpPr>
            <p:cNvPr id="145" name="TextBox 144">
              <a:extLst>
                <a:ext uri="{FF2B5EF4-FFF2-40B4-BE49-F238E27FC236}">
                  <a16:creationId xmlns:a16="http://schemas.microsoft.com/office/drawing/2014/main" id="{148E121A-2F1A-319C-F460-ED758E8B3C5C}"/>
                </a:ext>
              </a:extLst>
            </p:cNvPr>
            <p:cNvSpPr txBox="1"/>
            <p:nvPr/>
          </p:nvSpPr>
          <p:spPr>
            <a:xfrm>
              <a:off x="9257790" y="5359902"/>
              <a:ext cx="3565595" cy="1170848"/>
            </a:xfrm>
            <a:prstGeom prst="rect">
              <a:avLst/>
            </a:prstGeom>
            <a:noFill/>
          </p:spPr>
          <p:txBody>
            <a:bodyPr wrap="square">
              <a:spAutoFit/>
            </a:bodyPr>
            <a:lstStyle/>
            <a:p>
              <a:r>
                <a:rPr lang="en-GB" sz="1329" b="1"/>
                <a:t>Alain is member of IFEAT’s </a:t>
              </a:r>
            </a:p>
            <a:p>
              <a:r>
                <a:rPr lang="en-GB" sz="1329" b="1"/>
                <a:t>Scientific Committee, and </a:t>
              </a:r>
            </a:p>
            <a:p>
              <a:r>
                <a:rPr lang="en-GB" sz="1329" b="1"/>
                <a:t>has been an active IFEAT </a:t>
              </a:r>
            </a:p>
            <a:p>
              <a:r>
                <a:rPr lang="en-GB" sz="1329" b="1"/>
                <a:t>Executive  Committee Board </a:t>
              </a:r>
            </a:p>
            <a:p>
              <a:r>
                <a:rPr lang="en-GB" sz="1329" b="1"/>
                <a:t>member for 17 years, on </a:t>
              </a:r>
            </a:p>
            <a:p>
              <a:r>
                <a:rPr lang="en-GB" sz="1329" b="1"/>
                <a:t>a voluntary basis. He is also </a:t>
              </a:r>
            </a:p>
            <a:p>
              <a:r>
                <a:rPr lang="en-GB" sz="1329" b="1"/>
                <a:t>member of IFEAT Panel </a:t>
              </a:r>
            </a:p>
            <a:p>
              <a:r>
                <a:rPr lang="en-GB" sz="1329" b="1"/>
                <a:t>of Experts</a:t>
              </a:r>
            </a:p>
          </p:txBody>
        </p:sp>
        <p:grpSp>
          <p:nvGrpSpPr>
            <p:cNvPr id="146" name="Group 145">
              <a:extLst>
                <a:ext uri="{FF2B5EF4-FFF2-40B4-BE49-F238E27FC236}">
                  <a16:creationId xmlns:a16="http://schemas.microsoft.com/office/drawing/2014/main" id="{40E17F8D-C9D1-9274-4563-1B6584B80301}"/>
                </a:ext>
              </a:extLst>
            </p:cNvPr>
            <p:cNvGrpSpPr/>
            <p:nvPr/>
          </p:nvGrpSpPr>
          <p:grpSpPr>
            <a:xfrm>
              <a:off x="9165733" y="4615920"/>
              <a:ext cx="1626367" cy="774340"/>
              <a:chOff x="1876278" y="4878153"/>
              <a:chExt cx="1732460" cy="574437"/>
            </a:xfrm>
          </p:grpSpPr>
          <p:sp>
            <p:nvSpPr>
              <p:cNvPr id="147" name="Rectangle: Rounded Corners 146">
                <a:extLst>
                  <a:ext uri="{FF2B5EF4-FFF2-40B4-BE49-F238E27FC236}">
                    <a16:creationId xmlns:a16="http://schemas.microsoft.com/office/drawing/2014/main" id="{CCEBDDEC-A110-09D1-CE21-DB63E8B49A13}"/>
                  </a:ext>
                </a:extLst>
              </p:cNvPr>
              <p:cNvSpPr/>
              <p:nvPr/>
            </p:nvSpPr>
            <p:spPr>
              <a:xfrm>
                <a:off x="1964020" y="4886140"/>
                <a:ext cx="1539704" cy="5664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67" dirty="0"/>
              </a:p>
            </p:txBody>
          </p:sp>
          <p:sp>
            <p:nvSpPr>
              <p:cNvPr id="148" name="Rectangle: Rounded Corners 147">
                <a:extLst>
                  <a:ext uri="{FF2B5EF4-FFF2-40B4-BE49-F238E27FC236}">
                    <a16:creationId xmlns:a16="http://schemas.microsoft.com/office/drawing/2014/main" id="{60323B9A-90BD-36C5-1452-A8EFF2839F59}"/>
                  </a:ext>
                </a:extLst>
              </p:cNvPr>
              <p:cNvSpPr/>
              <p:nvPr/>
            </p:nvSpPr>
            <p:spPr>
              <a:xfrm>
                <a:off x="1876278" y="4878153"/>
                <a:ext cx="1732460" cy="55610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67"/>
                  <a:t>IFEAT Executive </a:t>
                </a:r>
              </a:p>
              <a:p>
                <a:pPr algn="ctr"/>
                <a:r>
                  <a:rPr lang="en-GB" sz="2067"/>
                  <a:t>Committee and </a:t>
                </a:r>
              </a:p>
              <a:p>
                <a:pPr algn="ctr"/>
                <a:r>
                  <a:rPr lang="en-GB" sz="2067"/>
                  <a:t>Scientific</a:t>
                </a:r>
                <a:endParaRPr lang="en-GB" sz="2067" dirty="0"/>
              </a:p>
            </p:txBody>
          </p:sp>
        </p:grpSp>
        <p:sp>
          <p:nvSpPr>
            <p:cNvPr id="50" name="TextBox 49">
              <a:extLst>
                <a:ext uri="{FF2B5EF4-FFF2-40B4-BE49-F238E27FC236}">
                  <a16:creationId xmlns:a16="http://schemas.microsoft.com/office/drawing/2014/main" id="{B0373881-41ED-68E3-C745-C3AD534339E7}"/>
                </a:ext>
              </a:extLst>
            </p:cNvPr>
            <p:cNvSpPr txBox="1"/>
            <p:nvPr/>
          </p:nvSpPr>
          <p:spPr>
            <a:xfrm>
              <a:off x="10728257" y="5069266"/>
              <a:ext cx="2358663" cy="1447926"/>
            </a:xfrm>
            <a:prstGeom prst="rect">
              <a:avLst/>
            </a:prstGeom>
            <a:noFill/>
          </p:spPr>
          <p:txBody>
            <a:bodyPr wrap="square">
              <a:spAutoFit/>
            </a:bodyPr>
            <a:lstStyle/>
            <a:p>
              <a:r>
                <a:rPr lang="en-GB" sz="1329" b="1"/>
                <a:t>Presentations at many </a:t>
              </a:r>
            </a:p>
            <a:p>
              <a:r>
                <a:rPr lang="en-GB" sz="1329" b="1"/>
                <a:t>Conferences and Industry </a:t>
              </a:r>
            </a:p>
            <a:p>
              <a:r>
                <a:rPr lang="en-GB" sz="1329" b="1"/>
                <a:t>Associations</a:t>
              </a:r>
            </a:p>
            <a:p>
              <a:r>
                <a:rPr lang="en-GB" sz="1329" b="1"/>
                <a:t>Various publications in P&amp;F </a:t>
              </a:r>
            </a:p>
            <a:p>
              <a:r>
                <a:rPr lang="en-GB" sz="1329" b="1"/>
                <a:t>magazine, IFEAT World, </a:t>
              </a:r>
            </a:p>
            <a:p>
              <a:r>
                <a:rPr lang="en-GB" sz="1329" b="1"/>
                <a:t>Expression Cosmétique,</a:t>
              </a:r>
            </a:p>
            <a:p>
              <a:r>
                <a:rPr lang="en-GB" sz="1329" b="1"/>
                <a:t>and other magazines</a:t>
              </a:r>
            </a:p>
            <a:p>
              <a:r>
                <a:rPr lang="en-GB" sz="1329" b="1"/>
                <a:t>Several articles are also </a:t>
              </a:r>
            </a:p>
            <a:p>
              <a:r>
                <a:rPr lang="en-GB" sz="1329" b="1"/>
                <a:t>available on the website</a:t>
              </a:r>
            </a:p>
            <a:p>
              <a:r>
                <a:rPr lang="en-GB" sz="1329" b="1"/>
                <a:t>www.allchemix.com</a:t>
              </a:r>
            </a:p>
          </p:txBody>
        </p:sp>
        <p:grpSp>
          <p:nvGrpSpPr>
            <p:cNvPr id="51" name="Group 50">
              <a:extLst>
                <a:ext uri="{FF2B5EF4-FFF2-40B4-BE49-F238E27FC236}">
                  <a16:creationId xmlns:a16="http://schemas.microsoft.com/office/drawing/2014/main" id="{E575508B-F639-C0F0-994F-C266287CD86D}"/>
                </a:ext>
              </a:extLst>
            </p:cNvPr>
            <p:cNvGrpSpPr/>
            <p:nvPr/>
          </p:nvGrpSpPr>
          <p:grpSpPr>
            <a:xfrm>
              <a:off x="10227041" y="4611263"/>
              <a:ext cx="2387750" cy="427488"/>
              <a:chOff x="1682004" y="4890350"/>
              <a:chExt cx="1732460" cy="633603"/>
            </a:xfrm>
          </p:grpSpPr>
          <p:sp>
            <p:nvSpPr>
              <p:cNvPr id="52" name="Rectangle: Rounded Corners 51">
                <a:extLst>
                  <a:ext uri="{FF2B5EF4-FFF2-40B4-BE49-F238E27FC236}">
                    <a16:creationId xmlns:a16="http://schemas.microsoft.com/office/drawing/2014/main" id="{AA0F19EA-0E25-0547-7E02-ACB8338C635B}"/>
                  </a:ext>
                </a:extLst>
              </p:cNvPr>
              <p:cNvSpPr/>
              <p:nvPr/>
            </p:nvSpPr>
            <p:spPr>
              <a:xfrm>
                <a:off x="2051644" y="4916634"/>
                <a:ext cx="969138" cy="6073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67" dirty="0"/>
              </a:p>
            </p:txBody>
          </p:sp>
          <p:sp>
            <p:nvSpPr>
              <p:cNvPr id="53" name="Rectangle: Rounded Corners 52">
                <a:extLst>
                  <a:ext uri="{FF2B5EF4-FFF2-40B4-BE49-F238E27FC236}">
                    <a16:creationId xmlns:a16="http://schemas.microsoft.com/office/drawing/2014/main" id="{82D9A1D9-7644-C8BA-58E1-88E2F91C75C8}"/>
                  </a:ext>
                </a:extLst>
              </p:cNvPr>
              <p:cNvSpPr/>
              <p:nvPr/>
            </p:nvSpPr>
            <p:spPr>
              <a:xfrm>
                <a:off x="1682004" y="4890350"/>
                <a:ext cx="1732460" cy="55610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67"/>
                  <a:t>Educational work</a:t>
                </a:r>
                <a:endParaRPr lang="en-GB" sz="2067" dirty="0"/>
              </a:p>
            </p:txBody>
          </p:sp>
        </p:grpSp>
        <p:sp>
          <p:nvSpPr>
            <p:cNvPr id="3" name="Rectangle: Rounded Corners 2">
              <a:extLst>
                <a:ext uri="{FF2B5EF4-FFF2-40B4-BE49-F238E27FC236}">
                  <a16:creationId xmlns:a16="http://schemas.microsoft.com/office/drawing/2014/main" id="{003CA2CA-B211-3D28-CCD6-5746811732DC}"/>
                </a:ext>
              </a:extLst>
            </p:cNvPr>
            <p:cNvSpPr/>
            <p:nvPr/>
          </p:nvSpPr>
          <p:spPr>
            <a:xfrm>
              <a:off x="9165732" y="4475016"/>
              <a:ext cx="3026267" cy="22774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grpSp>
      <p:grpSp>
        <p:nvGrpSpPr>
          <p:cNvPr id="16" name="Group 15">
            <a:extLst>
              <a:ext uri="{FF2B5EF4-FFF2-40B4-BE49-F238E27FC236}">
                <a16:creationId xmlns:a16="http://schemas.microsoft.com/office/drawing/2014/main" id="{BE091FF1-4C8E-F044-9F53-D4D73137FDE4}"/>
              </a:ext>
            </a:extLst>
          </p:cNvPr>
          <p:cNvGrpSpPr/>
          <p:nvPr/>
        </p:nvGrpSpPr>
        <p:grpSpPr>
          <a:xfrm>
            <a:off x="7931486" y="6964674"/>
            <a:ext cx="5317476" cy="3352727"/>
            <a:chOff x="8301423" y="4489533"/>
            <a:chExt cx="3601571" cy="2270830"/>
          </a:xfrm>
        </p:grpSpPr>
        <p:grpSp>
          <p:nvGrpSpPr>
            <p:cNvPr id="149" name="Group 148">
              <a:extLst>
                <a:ext uri="{FF2B5EF4-FFF2-40B4-BE49-F238E27FC236}">
                  <a16:creationId xmlns:a16="http://schemas.microsoft.com/office/drawing/2014/main" id="{6F02E8D6-E3B7-7E23-FD85-5B117A080AF4}"/>
                </a:ext>
              </a:extLst>
            </p:cNvPr>
            <p:cNvGrpSpPr/>
            <p:nvPr/>
          </p:nvGrpSpPr>
          <p:grpSpPr>
            <a:xfrm>
              <a:off x="9965573" y="4641918"/>
              <a:ext cx="1937421" cy="813656"/>
              <a:chOff x="682094" y="2368519"/>
              <a:chExt cx="1937421" cy="813656"/>
            </a:xfrm>
          </p:grpSpPr>
          <p:sp>
            <p:nvSpPr>
              <p:cNvPr id="150" name="Rectangle: Rounded Corners 149">
                <a:extLst>
                  <a:ext uri="{FF2B5EF4-FFF2-40B4-BE49-F238E27FC236}">
                    <a16:creationId xmlns:a16="http://schemas.microsoft.com/office/drawing/2014/main" id="{3BC4E291-2794-9C8A-9332-6D74764BFBAD}"/>
                  </a:ext>
                </a:extLst>
              </p:cNvPr>
              <p:cNvSpPr/>
              <p:nvPr/>
            </p:nvSpPr>
            <p:spPr>
              <a:xfrm>
                <a:off x="741998" y="2368519"/>
                <a:ext cx="1772444" cy="8136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67" dirty="0"/>
              </a:p>
            </p:txBody>
          </p:sp>
          <p:sp>
            <p:nvSpPr>
              <p:cNvPr id="151" name="Rectangle: Rounded Corners 150">
                <a:extLst>
                  <a:ext uri="{FF2B5EF4-FFF2-40B4-BE49-F238E27FC236}">
                    <a16:creationId xmlns:a16="http://schemas.microsoft.com/office/drawing/2014/main" id="{68D67471-41D6-3B9B-78F3-C8EFCFD973E8}"/>
                  </a:ext>
                </a:extLst>
              </p:cNvPr>
              <p:cNvSpPr/>
              <p:nvPr/>
            </p:nvSpPr>
            <p:spPr>
              <a:xfrm>
                <a:off x="682094" y="2373468"/>
                <a:ext cx="1937421" cy="74101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772"/>
                  <a:t>&gt;1500 industry contacts in Synthetics and in Naturals</a:t>
                </a:r>
              </a:p>
              <a:p>
                <a:pPr algn="ctr"/>
                <a:r>
                  <a:rPr lang="en-GB" sz="1772"/>
                  <a:t>spread over &gt;350 F&amp;F companies</a:t>
                </a:r>
                <a:endParaRPr lang="en-GB" sz="1772" dirty="0"/>
              </a:p>
            </p:txBody>
          </p:sp>
        </p:grpSp>
        <p:sp>
          <p:nvSpPr>
            <p:cNvPr id="276" name="TextBox 275">
              <a:extLst>
                <a:ext uri="{FF2B5EF4-FFF2-40B4-BE49-F238E27FC236}">
                  <a16:creationId xmlns:a16="http://schemas.microsoft.com/office/drawing/2014/main" id="{611DE003-42E9-311A-E1C8-2E9D765516BF}"/>
                </a:ext>
              </a:extLst>
            </p:cNvPr>
            <p:cNvSpPr txBox="1"/>
            <p:nvPr/>
          </p:nvSpPr>
          <p:spPr>
            <a:xfrm>
              <a:off x="9381397" y="5460001"/>
              <a:ext cx="2497513" cy="1104836"/>
            </a:xfrm>
            <a:prstGeom prst="rect">
              <a:avLst/>
            </a:prstGeom>
            <a:noFill/>
          </p:spPr>
          <p:txBody>
            <a:bodyPr wrap="square">
              <a:spAutoFit/>
            </a:bodyPr>
            <a:lstStyle/>
            <a:p>
              <a:r>
                <a:rPr lang="en-GB" sz="1400" b="1"/>
                <a:t>SFP </a:t>
              </a:r>
              <a:r>
                <a:rPr lang="en-GB" sz="1200" b="1"/>
                <a:t>(Société Française des Parfumeurs)</a:t>
              </a:r>
            </a:p>
            <a:p>
              <a:r>
                <a:rPr lang="en-GB" sz="1400" b="1"/>
                <a:t>PCA </a:t>
              </a:r>
              <a:r>
                <a:rPr lang="en-GB" sz="1200" b="1"/>
                <a:t>(USA : Forestry derivatives from conifer biomass)</a:t>
              </a:r>
            </a:p>
            <a:p>
              <a:r>
                <a:rPr lang="en-GB" sz="1400" b="1"/>
                <a:t>SEPAWA </a:t>
              </a:r>
              <a:r>
                <a:rPr lang="en-GB" sz="1200" b="1"/>
                <a:t>(Soap, Detergent and Cleaners)</a:t>
              </a:r>
            </a:p>
            <a:p>
              <a:r>
                <a:rPr lang="en-GB" sz="1400" b="1"/>
                <a:t>DGP </a:t>
              </a:r>
              <a:r>
                <a:rPr lang="en-GB" sz="1200" b="1"/>
                <a:t>(German Society of Perfumers)</a:t>
              </a:r>
            </a:p>
            <a:p>
              <a:r>
                <a:rPr lang="en-GB" sz="1400" b="1"/>
                <a:t>IFEAT</a:t>
              </a:r>
              <a:r>
                <a:rPr lang="en-GB" sz="1600" b="1"/>
                <a:t> </a:t>
              </a:r>
              <a:r>
                <a:rPr lang="en-GB" sz="1400" b="1"/>
                <a:t>(</a:t>
              </a:r>
              <a:r>
                <a:rPr lang="en-GB" sz="1200" b="1"/>
                <a:t>International Federation of Essential Oils and Aroma Trades</a:t>
              </a:r>
              <a:r>
                <a:rPr lang="en-GB" sz="1400" b="1"/>
                <a:t>)</a:t>
              </a:r>
            </a:p>
            <a:p>
              <a:r>
                <a:rPr lang="en-GB" sz="1400" b="1"/>
                <a:t>BSP (</a:t>
              </a:r>
              <a:r>
                <a:rPr lang="en-GB" sz="1200" b="1"/>
                <a:t>British Society of Perfumers</a:t>
              </a:r>
              <a:r>
                <a:rPr lang="en-GB" sz="1400" b="1"/>
                <a:t>)</a:t>
              </a:r>
            </a:p>
          </p:txBody>
        </p:sp>
        <p:grpSp>
          <p:nvGrpSpPr>
            <p:cNvPr id="281" name="Group 280">
              <a:extLst>
                <a:ext uri="{FF2B5EF4-FFF2-40B4-BE49-F238E27FC236}">
                  <a16:creationId xmlns:a16="http://schemas.microsoft.com/office/drawing/2014/main" id="{333B35E4-BC61-A324-8963-0A80221C5F71}"/>
                </a:ext>
              </a:extLst>
            </p:cNvPr>
            <p:cNvGrpSpPr/>
            <p:nvPr/>
          </p:nvGrpSpPr>
          <p:grpSpPr>
            <a:xfrm>
              <a:off x="8406364" y="5504044"/>
              <a:ext cx="1007887" cy="739292"/>
              <a:chOff x="-3356408" y="349472"/>
              <a:chExt cx="1200220" cy="967112"/>
            </a:xfrm>
          </p:grpSpPr>
          <p:pic>
            <p:nvPicPr>
              <p:cNvPr id="282" name="Picture 281">
                <a:extLst>
                  <a:ext uri="{FF2B5EF4-FFF2-40B4-BE49-F238E27FC236}">
                    <a16:creationId xmlns:a16="http://schemas.microsoft.com/office/drawing/2014/main" id="{5CB49828-4840-276A-0C6D-645263C2485C}"/>
                  </a:ext>
                </a:extLst>
              </p:cNvPr>
              <p:cNvPicPr>
                <a:picLocks noChangeAspect="1"/>
              </p:cNvPicPr>
              <p:nvPr/>
            </p:nvPicPr>
            <p:blipFill>
              <a:blip r:embed="rId4"/>
              <a:stretch>
                <a:fillRect/>
              </a:stretch>
            </p:blipFill>
            <p:spPr>
              <a:xfrm>
                <a:off x="-3356408" y="977391"/>
                <a:ext cx="742739" cy="339193"/>
              </a:xfrm>
              <a:prstGeom prst="rect">
                <a:avLst/>
              </a:prstGeom>
            </p:spPr>
          </p:pic>
          <p:pic>
            <p:nvPicPr>
              <p:cNvPr id="283" name="Picture 282">
                <a:extLst>
                  <a:ext uri="{FF2B5EF4-FFF2-40B4-BE49-F238E27FC236}">
                    <a16:creationId xmlns:a16="http://schemas.microsoft.com/office/drawing/2014/main" id="{663EFEB1-295A-B8FA-9E20-947B71603AA7}"/>
                  </a:ext>
                </a:extLst>
              </p:cNvPr>
              <p:cNvPicPr>
                <a:picLocks noChangeAspect="1"/>
              </p:cNvPicPr>
              <p:nvPr/>
            </p:nvPicPr>
            <p:blipFill>
              <a:blip r:embed="rId5"/>
              <a:stretch>
                <a:fillRect/>
              </a:stretch>
            </p:blipFill>
            <p:spPr>
              <a:xfrm>
                <a:off x="-3270898" y="349472"/>
                <a:ext cx="480834" cy="366229"/>
              </a:xfrm>
              <a:prstGeom prst="rect">
                <a:avLst/>
              </a:prstGeom>
            </p:spPr>
          </p:pic>
          <p:pic>
            <p:nvPicPr>
              <p:cNvPr id="284" name="Picture 283">
                <a:extLst>
                  <a:ext uri="{FF2B5EF4-FFF2-40B4-BE49-F238E27FC236}">
                    <a16:creationId xmlns:a16="http://schemas.microsoft.com/office/drawing/2014/main" id="{811BC12F-9AD8-9516-9CCD-4DA8D5B1B41B}"/>
                  </a:ext>
                </a:extLst>
              </p:cNvPr>
              <p:cNvPicPr>
                <a:picLocks noChangeAspect="1"/>
              </p:cNvPicPr>
              <p:nvPr/>
            </p:nvPicPr>
            <p:blipFill>
              <a:blip r:embed="rId6"/>
              <a:stretch>
                <a:fillRect/>
              </a:stretch>
            </p:blipFill>
            <p:spPr>
              <a:xfrm>
                <a:off x="-3280890" y="627586"/>
                <a:ext cx="1124702" cy="325596"/>
              </a:xfrm>
              <a:prstGeom prst="rect">
                <a:avLst/>
              </a:prstGeom>
            </p:spPr>
          </p:pic>
          <p:pic>
            <p:nvPicPr>
              <p:cNvPr id="285" name="Picture 284">
                <a:extLst>
                  <a:ext uri="{FF2B5EF4-FFF2-40B4-BE49-F238E27FC236}">
                    <a16:creationId xmlns:a16="http://schemas.microsoft.com/office/drawing/2014/main" id="{0A38A5D8-3DC2-E86C-537D-4A5D3DE7D4A1}"/>
                  </a:ext>
                </a:extLst>
              </p:cNvPr>
              <p:cNvPicPr>
                <a:picLocks noChangeAspect="1"/>
              </p:cNvPicPr>
              <p:nvPr/>
            </p:nvPicPr>
            <p:blipFill>
              <a:blip r:embed="rId7"/>
              <a:stretch>
                <a:fillRect/>
              </a:stretch>
            </p:blipFill>
            <p:spPr>
              <a:xfrm>
                <a:off x="-2706497" y="972141"/>
                <a:ext cx="530934" cy="282821"/>
              </a:xfrm>
              <a:prstGeom prst="rect">
                <a:avLst/>
              </a:prstGeom>
            </p:spPr>
          </p:pic>
        </p:grpSp>
        <p:sp>
          <p:nvSpPr>
            <p:cNvPr id="286" name="TextBox 285">
              <a:extLst>
                <a:ext uri="{FF2B5EF4-FFF2-40B4-BE49-F238E27FC236}">
                  <a16:creationId xmlns:a16="http://schemas.microsoft.com/office/drawing/2014/main" id="{80CE908B-905E-7275-18ED-B57617C33A63}"/>
                </a:ext>
              </a:extLst>
            </p:cNvPr>
            <p:cNvSpPr txBox="1"/>
            <p:nvPr/>
          </p:nvSpPr>
          <p:spPr>
            <a:xfrm>
              <a:off x="8334710" y="5251128"/>
              <a:ext cx="2044718" cy="362633"/>
            </a:xfrm>
            <a:prstGeom prst="rect">
              <a:avLst/>
            </a:prstGeom>
            <a:noFill/>
          </p:spPr>
          <p:txBody>
            <a:bodyPr wrap="square">
              <a:spAutoFit/>
            </a:bodyPr>
            <a:lstStyle/>
            <a:p>
              <a:r>
                <a:rPr lang="en-GB" sz="1329" b="1"/>
                <a:t>Allchemix’s global Membership: </a:t>
              </a:r>
            </a:p>
            <a:p>
              <a:endParaRPr lang="en-GB" sz="1550" b="1"/>
            </a:p>
          </p:txBody>
        </p:sp>
        <p:grpSp>
          <p:nvGrpSpPr>
            <p:cNvPr id="287" name="Group 286">
              <a:extLst>
                <a:ext uri="{FF2B5EF4-FFF2-40B4-BE49-F238E27FC236}">
                  <a16:creationId xmlns:a16="http://schemas.microsoft.com/office/drawing/2014/main" id="{5D8FECAA-EC7F-B2CC-211E-3F30892AA400}"/>
                </a:ext>
              </a:extLst>
            </p:cNvPr>
            <p:cNvGrpSpPr/>
            <p:nvPr/>
          </p:nvGrpSpPr>
          <p:grpSpPr>
            <a:xfrm>
              <a:off x="8301423" y="4621681"/>
              <a:ext cx="1732460" cy="587806"/>
              <a:chOff x="1983898" y="4810120"/>
              <a:chExt cx="1732460" cy="587806"/>
            </a:xfrm>
          </p:grpSpPr>
          <p:sp>
            <p:nvSpPr>
              <p:cNvPr id="32" name="Rectangle: Rounded Corners 31">
                <a:extLst>
                  <a:ext uri="{FF2B5EF4-FFF2-40B4-BE49-F238E27FC236}">
                    <a16:creationId xmlns:a16="http://schemas.microsoft.com/office/drawing/2014/main" id="{A0A76215-0161-0F77-11E6-A7DC146150CE}"/>
                  </a:ext>
                </a:extLst>
              </p:cNvPr>
              <p:cNvSpPr/>
              <p:nvPr/>
            </p:nvSpPr>
            <p:spPr>
              <a:xfrm>
                <a:off x="2108886" y="4841822"/>
                <a:ext cx="1559816" cy="5561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67" dirty="0"/>
              </a:p>
            </p:txBody>
          </p:sp>
          <p:sp>
            <p:nvSpPr>
              <p:cNvPr id="33" name="Rectangle: Rounded Corners 32">
                <a:extLst>
                  <a:ext uri="{FF2B5EF4-FFF2-40B4-BE49-F238E27FC236}">
                    <a16:creationId xmlns:a16="http://schemas.microsoft.com/office/drawing/2014/main" id="{0285698D-0E7B-0C1F-3B6F-AA28EA79CB56}"/>
                  </a:ext>
                </a:extLst>
              </p:cNvPr>
              <p:cNvSpPr/>
              <p:nvPr/>
            </p:nvSpPr>
            <p:spPr>
              <a:xfrm>
                <a:off x="1983898" y="4810120"/>
                <a:ext cx="1732460" cy="55610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67"/>
                  <a:t>7 Memberships </a:t>
                </a:r>
              </a:p>
              <a:p>
                <a:pPr algn="ctr"/>
                <a:r>
                  <a:rPr lang="en-GB" sz="2067"/>
                  <a:t>F&amp;F + Cosmetics</a:t>
                </a:r>
                <a:endParaRPr lang="en-GB" sz="2067" dirty="0"/>
              </a:p>
            </p:txBody>
          </p:sp>
        </p:grpSp>
        <p:sp>
          <p:nvSpPr>
            <p:cNvPr id="7" name="Rectangle: Rounded Corners 6">
              <a:extLst>
                <a:ext uri="{FF2B5EF4-FFF2-40B4-BE49-F238E27FC236}">
                  <a16:creationId xmlns:a16="http://schemas.microsoft.com/office/drawing/2014/main" id="{C1D83DAD-54A3-6F1F-45D1-F3739EB84FD3}"/>
                </a:ext>
              </a:extLst>
            </p:cNvPr>
            <p:cNvSpPr/>
            <p:nvPr/>
          </p:nvSpPr>
          <p:spPr>
            <a:xfrm flipV="1">
              <a:off x="8309321" y="4489533"/>
              <a:ext cx="3593673" cy="22708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grpSp>
      <p:sp>
        <p:nvSpPr>
          <p:cNvPr id="268" name="Rectangle: Rounded Corners 267">
            <a:extLst>
              <a:ext uri="{FF2B5EF4-FFF2-40B4-BE49-F238E27FC236}">
                <a16:creationId xmlns:a16="http://schemas.microsoft.com/office/drawing/2014/main" id="{6B8313AB-9276-E900-C653-3ED3200C9B1E}"/>
              </a:ext>
            </a:extLst>
          </p:cNvPr>
          <p:cNvSpPr/>
          <p:nvPr/>
        </p:nvSpPr>
        <p:spPr>
          <a:xfrm>
            <a:off x="8884012" y="2561440"/>
            <a:ext cx="7950117" cy="4322109"/>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grpSp>
        <p:nvGrpSpPr>
          <p:cNvPr id="255" name="Group 254">
            <a:extLst>
              <a:ext uri="{FF2B5EF4-FFF2-40B4-BE49-F238E27FC236}">
                <a16:creationId xmlns:a16="http://schemas.microsoft.com/office/drawing/2014/main" id="{7BA91F4E-8AF2-A826-1828-B7EE612F4878}"/>
              </a:ext>
            </a:extLst>
          </p:cNvPr>
          <p:cNvGrpSpPr/>
          <p:nvPr/>
        </p:nvGrpSpPr>
        <p:grpSpPr>
          <a:xfrm>
            <a:off x="12874722" y="2147436"/>
            <a:ext cx="3892786" cy="645043"/>
            <a:chOff x="-495420" y="573713"/>
            <a:chExt cx="2765885" cy="470678"/>
          </a:xfrm>
        </p:grpSpPr>
        <p:sp>
          <p:nvSpPr>
            <p:cNvPr id="129" name="Rectangle: Rounded Corners 128">
              <a:extLst>
                <a:ext uri="{FF2B5EF4-FFF2-40B4-BE49-F238E27FC236}">
                  <a16:creationId xmlns:a16="http://schemas.microsoft.com/office/drawing/2014/main" id="{B776C5B7-51B5-D3D7-C79F-F4DBA256B401}"/>
                </a:ext>
              </a:extLst>
            </p:cNvPr>
            <p:cNvSpPr/>
            <p:nvPr/>
          </p:nvSpPr>
          <p:spPr>
            <a:xfrm>
              <a:off x="219211" y="660027"/>
              <a:ext cx="1360873" cy="340195"/>
            </a:xfrm>
            <a:prstGeom prst="roundRect">
              <a:avLst/>
            </a:prstGeom>
            <a:solidFill>
              <a:srgbClr val="F4B1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135" name="Rectangle 134">
              <a:extLst>
                <a:ext uri="{FF2B5EF4-FFF2-40B4-BE49-F238E27FC236}">
                  <a16:creationId xmlns:a16="http://schemas.microsoft.com/office/drawing/2014/main" id="{1D234C93-05DC-CEAB-506C-32F2EB671AC8}"/>
                </a:ext>
              </a:extLst>
            </p:cNvPr>
            <p:cNvSpPr/>
            <p:nvPr/>
          </p:nvSpPr>
          <p:spPr>
            <a:xfrm>
              <a:off x="-495420" y="573713"/>
              <a:ext cx="2765885" cy="4706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Consultancy</a:t>
              </a:r>
            </a:p>
          </p:txBody>
        </p:sp>
      </p:grpSp>
      <p:grpSp>
        <p:nvGrpSpPr>
          <p:cNvPr id="47" name="Group 46">
            <a:extLst>
              <a:ext uri="{FF2B5EF4-FFF2-40B4-BE49-F238E27FC236}">
                <a16:creationId xmlns:a16="http://schemas.microsoft.com/office/drawing/2014/main" id="{1BA9FFB0-C39F-CA74-721D-CE575DFA5525}"/>
              </a:ext>
            </a:extLst>
          </p:cNvPr>
          <p:cNvGrpSpPr/>
          <p:nvPr/>
        </p:nvGrpSpPr>
        <p:grpSpPr>
          <a:xfrm>
            <a:off x="8927503" y="2131547"/>
            <a:ext cx="3892786" cy="645043"/>
            <a:chOff x="6066019" y="1188322"/>
            <a:chExt cx="2636617" cy="436893"/>
          </a:xfrm>
        </p:grpSpPr>
        <p:sp>
          <p:nvSpPr>
            <p:cNvPr id="45" name="Rectangle: Rounded Corners 44">
              <a:extLst>
                <a:ext uri="{FF2B5EF4-FFF2-40B4-BE49-F238E27FC236}">
                  <a16:creationId xmlns:a16="http://schemas.microsoft.com/office/drawing/2014/main" id="{F6ECC588-4D84-02F1-AE6C-ADC4322CC2D7}"/>
                </a:ext>
              </a:extLst>
            </p:cNvPr>
            <p:cNvSpPr/>
            <p:nvPr/>
          </p:nvSpPr>
          <p:spPr>
            <a:xfrm>
              <a:off x="6554297" y="1260202"/>
              <a:ext cx="1627841" cy="315776"/>
            </a:xfrm>
            <a:prstGeom prst="roundRect">
              <a:avLst/>
            </a:prstGeom>
            <a:solidFill>
              <a:srgbClr val="F4B1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46" name="Rectangle 45">
              <a:extLst>
                <a:ext uri="{FF2B5EF4-FFF2-40B4-BE49-F238E27FC236}">
                  <a16:creationId xmlns:a16="http://schemas.microsoft.com/office/drawing/2014/main" id="{AA19B616-9AF9-854B-9D8B-997180FB11A8}"/>
                </a:ext>
              </a:extLst>
            </p:cNvPr>
            <p:cNvSpPr/>
            <p:nvPr/>
          </p:nvSpPr>
          <p:spPr>
            <a:xfrm>
              <a:off x="6066019" y="1188322"/>
              <a:ext cx="2636617" cy="4368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Advisory Board</a:t>
              </a:r>
            </a:p>
          </p:txBody>
        </p:sp>
      </p:grpSp>
      <p:grpSp>
        <p:nvGrpSpPr>
          <p:cNvPr id="11" name="Group 10">
            <a:extLst>
              <a:ext uri="{FF2B5EF4-FFF2-40B4-BE49-F238E27FC236}">
                <a16:creationId xmlns:a16="http://schemas.microsoft.com/office/drawing/2014/main" id="{CB15AC30-8841-AE1E-2ADA-DE9806170BC1}"/>
              </a:ext>
            </a:extLst>
          </p:cNvPr>
          <p:cNvGrpSpPr/>
          <p:nvPr/>
        </p:nvGrpSpPr>
        <p:grpSpPr>
          <a:xfrm>
            <a:off x="13321769" y="6648768"/>
            <a:ext cx="3372608" cy="502631"/>
            <a:chOff x="8930670" y="1214365"/>
            <a:chExt cx="2284296" cy="340436"/>
          </a:xfrm>
        </p:grpSpPr>
        <p:sp>
          <p:nvSpPr>
            <p:cNvPr id="5" name="Rectangle: Rounded Corners 4">
              <a:extLst>
                <a:ext uri="{FF2B5EF4-FFF2-40B4-BE49-F238E27FC236}">
                  <a16:creationId xmlns:a16="http://schemas.microsoft.com/office/drawing/2014/main" id="{FBCD0728-8C46-BD70-CFC9-9D975CBF9C8F}"/>
                </a:ext>
              </a:extLst>
            </p:cNvPr>
            <p:cNvSpPr/>
            <p:nvPr/>
          </p:nvSpPr>
          <p:spPr>
            <a:xfrm>
              <a:off x="9228289" y="1252861"/>
              <a:ext cx="1684221" cy="301940"/>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6" name="Rectangle 5">
              <a:extLst>
                <a:ext uri="{FF2B5EF4-FFF2-40B4-BE49-F238E27FC236}">
                  <a16:creationId xmlns:a16="http://schemas.microsoft.com/office/drawing/2014/main" id="{8BE57C72-718D-27BD-B9B5-76A38E98DA62}"/>
                </a:ext>
              </a:extLst>
            </p:cNvPr>
            <p:cNvSpPr/>
            <p:nvPr/>
          </p:nvSpPr>
          <p:spPr>
            <a:xfrm>
              <a:off x="8930670" y="1214365"/>
              <a:ext cx="2284296" cy="339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Industry Support</a:t>
              </a:r>
            </a:p>
          </p:txBody>
        </p:sp>
      </p:grpSp>
      <p:grpSp>
        <p:nvGrpSpPr>
          <p:cNvPr id="15" name="Group 14">
            <a:extLst>
              <a:ext uri="{FF2B5EF4-FFF2-40B4-BE49-F238E27FC236}">
                <a16:creationId xmlns:a16="http://schemas.microsoft.com/office/drawing/2014/main" id="{8380A091-FDCE-0ED2-FF23-B2499B27926E}"/>
              </a:ext>
            </a:extLst>
          </p:cNvPr>
          <p:cNvGrpSpPr/>
          <p:nvPr/>
        </p:nvGrpSpPr>
        <p:grpSpPr>
          <a:xfrm>
            <a:off x="9036749" y="6647093"/>
            <a:ext cx="3372608" cy="501492"/>
            <a:chOff x="8672944" y="4183486"/>
            <a:chExt cx="2284296" cy="339665"/>
          </a:xfrm>
        </p:grpSpPr>
        <p:sp>
          <p:nvSpPr>
            <p:cNvPr id="9" name="Rectangle: Rounded Corners 8">
              <a:extLst>
                <a:ext uri="{FF2B5EF4-FFF2-40B4-BE49-F238E27FC236}">
                  <a16:creationId xmlns:a16="http://schemas.microsoft.com/office/drawing/2014/main" id="{A3BE213B-F092-61F7-2A52-C13298F15999}"/>
                </a:ext>
              </a:extLst>
            </p:cNvPr>
            <p:cNvSpPr/>
            <p:nvPr/>
          </p:nvSpPr>
          <p:spPr>
            <a:xfrm>
              <a:off x="9135394" y="4217048"/>
              <a:ext cx="1356564" cy="293322"/>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10" name="Rectangle 9">
              <a:extLst>
                <a:ext uri="{FF2B5EF4-FFF2-40B4-BE49-F238E27FC236}">
                  <a16:creationId xmlns:a16="http://schemas.microsoft.com/office/drawing/2014/main" id="{2CBAA6CC-CC8C-48A1-DC01-FAF1FF832032}"/>
                </a:ext>
              </a:extLst>
            </p:cNvPr>
            <p:cNvSpPr/>
            <p:nvPr/>
          </p:nvSpPr>
          <p:spPr>
            <a:xfrm>
              <a:off x="8672944" y="4183486"/>
              <a:ext cx="2284296" cy="339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Network</a:t>
              </a:r>
            </a:p>
          </p:txBody>
        </p:sp>
      </p:grpSp>
      <p:sp>
        <p:nvSpPr>
          <p:cNvPr id="61" name="Footer Placeholder 126">
            <a:extLst>
              <a:ext uri="{FF2B5EF4-FFF2-40B4-BE49-F238E27FC236}">
                <a16:creationId xmlns:a16="http://schemas.microsoft.com/office/drawing/2014/main" id="{61A363C6-C902-2C08-2393-ED69A830F44A}"/>
              </a:ext>
            </a:extLst>
          </p:cNvPr>
          <p:cNvSpPr txBox="1">
            <a:spLocks/>
          </p:cNvSpPr>
          <p:nvPr/>
        </p:nvSpPr>
        <p:spPr>
          <a:xfrm>
            <a:off x="-241536" y="9878950"/>
            <a:ext cx="6075224" cy="539082"/>
          </a:xfrm>
          <a:prstGeom prst="rect">
            <a:avLst/>
          </a:prstGeom>
        </p:spPr>
        <p:txBody>
          <a:bodyPr vert="horz" lIns="135005" tIns="67502" rIns="135005" bIns="67502"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72"/>
              <a:t>confidential</a:t>
            </a:r>
            <a:endParaRPr lang="en-US" sz="1772"/>
          </a:p>
        </p:txBody>
      </p:sp>
      <p:pic>
        <p:nvPicPr>
          <p:cNvPr id="20" name="Picture 19">
            <a:extLst>
              <a:ext uri="{FF2B5EF4-FFF2-40B4-BE49-F238E27FC236}">
                <a16:creationId xmlns:a16="http://schemas.microsoft.com/office/drawing/2014/main" id="{999900F1-FEF6-8774-E10B-B20BB79F335C}"/>
              </a:ext>
            </a:extLst>
          </p:cNvPr>
          <p:cNvPicPr>
            <a:picLocks noChangeAspect="1"/>
          </p:cNvPicPr>
          <p:nvPr/>
        </p:nvPicPr>
        <p:blipFill>
          <a:blip r:embed="rId8"/>
          <a:stretch>
            <a:fillRect/>
          </a:stretch>
        </p:blipFill>
        <p:spPr>
          <a:xfrm>
            <a:off x="15486744" y="261258"/>
            <a:ext cx="2118668" cy="638628"/>
          </a:xfrm>
          <a:prstGeom prst="rect">
            <a:avLst/>
          </a:prstGeom>
        </p:spPr>
      </p:pic>
      <p:sp>
        <p:nvSpPr>
          <p:cNvPr id="21" name="Rectangle 20">
            <a:extLst>
              <a:ext uri="{FF2B5EF4-FFF2-40B4-BE49-F238E27FC236}">
                <a16:creationId xmlns:a16="http://schemas.microsoft.com/office/drawing/2014/main" id="{3B25EEE5-3F28-80D9-4F60-88CE86E48B9D}"/>
              </a:ext>
            </a:extLst>
          </p:cNvPr>
          <p:cNvSpPr/>
          <p:nvPr/>
        </p:nvSpPr>
        <p:spPr>
          <a:xfrm>
            <a:off x="570847" y="691309"/>
            <a:ext cx="14828446" cy="528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772" b="1">
                <a:solidFill>
                  <a:schemeClr val="tx1"/>
                </a:solidFill>
              </a:rPr>
              <a:t>Allchemix provides genuine Consultancy and Advisory Board services along the F&amp;F value chain, from Raw Materials to Consumer Brands.</a:t>
            </a:r>
          </a:p>
        </p:txBody>
      </p:sp>
      <p:sp>
        <p:nvSpPr>
          <p:cNvPr id="22" name="Rectangle 21">
            <a:extLst>
              <a:ext uri="{FF2B5EF4-FFF2-40B4-BE49-F238E27FC236}">
                <a16:creationId xmlns:a16="http://schemas.microsoft.com/office/drawing/2014/main" id="{0A39BA15-979D-5EAA-240A-560C7630CC29}"/>
              </a:ext>
            </a:extLst>
          </p:cNvPr>
          <p:cNvSpPr/>
          <p:nvPr/>
        </p:nvSpPr>
        <p:spPr>
          <a:xfrm>
            <a:off x="4888616" y="116753"/>
            <a:ext cx="14828446" cy="528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b="1">
                <a:solidFill>
                  <a:schemeClr val="tx1"/>
                </a:solidFill>
              </a:rPr>
              <a:t>Allchemix Consultancy in the Value Chain…</a:t>
            </a:r>
          </a:p>
        </p:txBody>
      </p:sp>
      <p:pic>
        <p:nvPicPr>
          <p:cNvPr id="24" name="Picture 23">
            <a:extLst>
              <a:ext uri="{FF2B5EF4-FFF2-40B4-BE49-F238E27FC236}">
                <a16:creationId xmlns:a16="http://schemas.microsoft.com/office/drawing/2014/main" id="{C36C87D6-523E-49EB-2DD0-07B9250E8FAC}"/>
              </a:ext>
            </a:extLst>
          </p:cNvPr>
          <p:cNvPicPr>
            <a:picLocks noChangeAspect="1"/>
          </p:cNvPicPr>
          <p:nvPr/>
        </p:nvPicPr>
        <p:blipFill>
          <a:blip r:embed="rId9"/>
          <a:stretch>
            <a:fillRect/>
          </a:stretch>
        </p:blipFill>
        <p:spPr>
          <a:xfrm>
            <a:off x="8867646" y="8480637"/>
            <a:ext cx="554896" cy="415692"/>
          </a:xfrm>
          <a:prstGeom prst="rect">
            <a:avLst/>
          </a:prstGeom>
        </p:spPr>
      </p:pic>
      <p:pic>
        <p:nvPicPr>
          <p:cNvPr id="25" name="Picture 24">
            <a:extLst>
              <a:ext uri="{FF2B5EF4-FFF2-40B4-BE49-F238E27FC236}">
                <a16:creationId xmlns:a16="http://schemas.microsoft.com/office/drawing/2014/main" id="{E0BBAA41-107C-562D-64E8-1FE3DE8148AE}"/>
              </a:ext>
            </a:extLst>
          </p:cNvPr>
          <p:cNvPicPr>
            <a:picLocks noChangeAspect="1"/>
          </p:cNvPicPr>
          <p:nvPr/>
        </p:nvPicPr>
        <p:blipFill>
          <a:blip r:embed="rId10"/>
          <a:stretch>
            <a:fillRect/>
          </a:stretch>
        </p:blipFill>
        <p:spPr>
          <a:xfrm>
            <a:off x="8213596" y="9600993"/>
            <a:ext cx="1314716" cy="434009"/>
          </a:xfrm>
          <a:prstGeom prst="rect">
            <a:avLst/>
          </a:prstGeom>
        </p:spPr>
      </p:pic>
    </p:spTree>
    <p:extLst>
      <p:ext uri="{BB962C8B-B14F-4D97-AF65-F5344CB8AC3E}">
        <p14:creationId xmlns:p14="http://schemas.microsoft.com/office/powerpoint/2010/main" val="339597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C87589-7F07-6706-DF45-99AB409E28AB}"/>
              </a:ext>
            </a:extLst>
          </p:cNvPr>
          <p:cNvSpPr>
            <a:spLocks noGrp="1"/>
          </p:cNvSpPr>
          <p:nvPr>
            <p:ph type="ftr" sz="quarter" idx="11"/>
          </p:nvPr>
        </p:nvSpPr>
        <p:spPr>
          <a:xfrm>
            <a:off x="5962720" y="9838828"/>
            <a:ext cx="6075224" cy="586482"/>
          </a:xfrm>
        </p:spPr>
        <p:txBody>
          <a:bodyPr/>
          <a:lstStyle/>
          <a:p>
            <a:r>
              <a:rPr lang="en-GB"/>
              <a:t>© copyright 2025   Allchemix bv Alain Frix</a:t>
            </a:r>
            <a:endParaRPr lang="en-US"/>
          </a:p>
        </p:txBody>
      </p:sp>
      <p:sp>
        <p:nvSpPr>
          <p:cNvPr id="3" name="Slide Number Placeholder 2">
            <a:extLst>
              <a:ext uri="{FF2B5EF4-FFF2-40B4-BE49-F238E27FC236}">
                <a16:creationId xmlns:a16="http://schemas.microsoft.com/office/drawing/2014/main" id="{94FC86C3-97BB-8B85-45FA-83F7113914AA}"/>
              </a:ext>
            </a:extLst>
          </p:cNvPr>
          <p:cNvSpPr>
            <a:spLocks noGrp="1"/>
          </p:cNvSpPr>
          <p:nvPr>
            <p:ph type="sldNum" sz="quarter" idx="12"/>
          </p:nvPr>
        </p:nvSpPr>
        <p:spPr>
          <a:xfrm>
            <a:off x="13685976" y="9898739"/>
            <a:ext cx="4050149" cy="539082"/>
          </a:xfrm>
        </p:spPr>
        <p:txBody>
          <a:bodyPr/>
          <a:lstStyle/>
          <a:p>
            <a:fld id="{80CC437E-B16E-A940-9807-C123CC15FF96}" type="slidenum">
              <a:rPr lang="en-US" smtClean="0"/>
              <a:t>2</a:t>
            </a:fld>
            <a:endParaRPr lang="en-US"/>
          </a:p>
        </p:txBody>
      </p:sp>
      <p:pic>
        <p:nvPicPr>
          <p:cNvPr id="7" name="Picture 6">
            <a:extLst>
              <a:ext uri="{FF2B5EF4-FFF2-40B4-BE49-F238E27FC236}">
                <a16:creationId xmlns:a16="http://schemas.microsoft.com/office/drawing/2014/main" id="{CAA19D2A-694F-32C9-E6B6-3D3A79B36A09}"/>
              </a:ext>
            </a:extLst>
          </p:cNvPr>
          <p:cNvPicPr>
            <a:picLocks noChangeAspect="1"/>
          </p:cNvPicPr>
          <p:nvPr/>
        </p:nvPicPr>
        <p:blipFill>
          <a:blip r:embed="rId2"/>
          <a:stretch>
            <a:fillRect/>
          </a:stretch>
        </p:blipFill>
        <p:spPr>
          <a:xfrm>
            <a:off x="644271" y="1640444"/>
            <a:ext cx="9799497" cy="5244045"/>
          </a:xfrm>
          <a:prstGeom prst="rect">
            <a:avLst/>
          </a:prstGeom>
        </p:spPr>
      </p:pic>
      <p:sp>
        <p:nvSpPr>
          <p:cNvPr id="6" name="TextBox 5">
            <a:extLst>
              <a:ext uri="{FF2B5EF4-FFF2-40B4-BE49-F238E27FC236}">
                <a16:creationId xmlns:a16="http://schemas.microsoft.com/office/drawing/2014/main" id="{D2F46113-8DBA-3A24-A4C8-63BEBD7A3274}"/>
              </a:ext>
            </a:extLst>
          </p:cNvPr>
          <p:cNvSpPr txBox="1"/>
          <p:nvPr/>
        </p:nvSpPr>
        <p:spPr>
          <a:xfrm>
            <a:off x="401366" y="7000790"/>
            <a:ext cx="16747914" cy="3814249"/>
          </a:xfrm>
          <a:prstGeom prst="rect">
            <a:avLst/>
          </a:prstGeom>
          <a:noFill/>
        </p:spPr>
        <p:txBody>
          <a:bodyPr wrap="square">
            <a:spAutoFit/>
          </a:bodyPr>
          <a:lstStyle/>
          <a:p>
            <a:r>
              <a:rPr lang="en-GB" sz="1476" b="1"/>
              <a:t>Bio Alain Frix </a:t>
            </a:r>
            <a:r>
              <a:rPr lang="en-GB" sz="1476"/>
              <a:t>:</a:t>
            </a:r>
          </a:p>
          <a:p>
            <a:pPr>
              <a:spcAft>
                <a:spcPts val="1181"/>
              </a:spcAft>
            </a:pPr>
            <a:r>
              <a:rPr lang="en-GB" sz="1476">
                <a:solidFill>
                  <a:srgbClr val="222222"/>
                </a:solidFill>
                <a:latin typeface="Calibri" panose="020F0502020204030204" pitchFamily="34" charset="0"/>
              </a:rPr>
              <a:t>		Alain Frix is based in Brussels, Belgium, and runs his own consulting firm, Allchemix BV, founded in 2020. He holds a master's degree in biology from the University of Brussels and a postgraduate 				degree in management from Solvay Business School.</a:t>
            </a:r>
          </a:p>
          <a:p>
            <a:pPr>
              <a:spcAft>
                <a:spcPts val="1181"/>
              </a:spcAft>
            </a:pPr>
            <a:r>
              <a:rPr lang="en-GB" sz="1476">
                <a:solidFill>
                  <a:srgbClr val="222222"/>
                </a:solidFill>
                <a:latin typeface="Calibri" panose="020F0502020204030204" pitchFamily="34" charset="0"/>
              </a:rPr>
              <a:t>		With 34 years of experience in the perfumery and aromatic ingredients sector, Alain has worked with a diverse range of products, including forestry materials like turpentine, aromatic plants, 					essential oils, and petrochemicals. His broad commercial experience with multinational companies has enabled him to develop a vast global network within the fragrance, flavour, and cosmetics 				sectors. His expertise in both natural and synthetic ingredients makes him a trusted figure among manufacturers, producers, processors, formulators, and regulatory experts.</a:t>
            </a:r>
          </a:p>
          <a:p>
            <a:pPr>
              <a:spcAft>
                <a:spcPts val="1181"/>
              </a:spcAft>
            </a:pPr>
            <a:r>
              <a:rPr lang="en-GB" sz="1476">
                <a:solidFill>
                  <a:srgbClr val="222222"/>
                </a:solidFill>
                <a:latin typeface="Calibri" panose="020F0502020204030204" pitchFamily="34" charset="0"/>
              </a:rPr>
              <a:t>Through Allchemix BV, Alain continues to pursue his passion by advising carefully selected companies across the value chain—from forestry and ingredient producers to compounders, consumer goods companies, and brands. Allchemix BV is an active member of seven industry associations, including IFEAT, where Alain has volunteered on the Executive Committee for over 17 years. He has held several key positions, including Chair of the IFEAT Marrakech 2010 Conference Committee, Chair of the Executive Committee (2013–2016), Chair of the Scientific Committee (twice), and currently serves on IFEAT’s Panel of Experts.</a:t>
            </a:r>
          </a:p>
          <a:p>
            <a:pPr>
              <a:spcAft>
                <a:spcPts val="1181"/>
              </a:spcAft>
            </a:pPr>
            <a:r>
              <a:rPr lang="en-GB" sz="1476">
                <a:solidFill>
                  <a:srgbClr val="222222"/>
                </a:solidFill>
                <a:latin typeface="Calibri" panose="020F0502020204030204" pitchFamily="34" charset="0"/>
              </a:rPr>
              <a:t>Alain has participated in nine IFEAT study tours, visiting remote areas to meet with farmers and distillers of aromatic crops. He also writes for various magazines, sharing his candid views on the dynamics and challenges facing the industry.</a:t>
            </a:r>
          </a:p>
          <a:p>
            <a:pPr>
              <a:spcAft>
                <a:spcPts val="1181"/>
              </a:spcAft>
            </a:pPr>
            <a:r>
              <a:rPr lang="en-GB" sz="1476">
                <a:solidFill>
                  <a:srgbClr val="222222"/>
                </a:solidFill>
                <a:latin typeface="Calibri" panose="020F0502020204030204" pitchFamily="34" charset="0"/>
                <a:hlinkClick r:id="rId3"/>
              </a:rPr>
              <a:t>www.allchemix.com</a:t>
            </a:r>
            <a:r>
              <a:rPr lang="en-GB" sz="1476">
                <a:solidFill>
                  <a:srgbClr val="222222"/>
                </a:solidFill>
                <a:latin typeface="Calibri" panose="020F0502020204030204" pitchFamily="34" charset="0"/>
              </a:rPr>
              <a:t>        </a:t>
            </a:r>
            <a:r>
              <a:rPr lang="en-GB" sz="1476">
                <a:solidFill>
                  <a:srgbClr val="222222"/>
                </a:solidFill>
                <a:latin typeface="Calibri" panose="020F0502020204030204" pitchFamily="34" charset="0"/>
                <a:hlinkClick r:id="rId4"/>
              </a:rPr>
              <a:t>alain.frix@allchemix.com</a:t>
            </a:r>
            <a:endParaRPr lang="en-GB" sz="1476">
              <a:solidFill>
                <a:srgbClr val="222222"/>
              </a:solidFill>
              <a:latin typeface="Calibri" panose="020F0502020204030204" pitchFamily="34" charset="0"/>
            </a:endParaRPr>
          </a:p>
          <a:p>
            <a:pPr>
              <a:spcAft>
                <a:spcPts val="1181"/>
              </a:spcAft>
            </a:pPr>
            <a:endParaRPr lang="en-GB" sz="1476">
              <a:solidFill>
                <a:srgbClr val="222222"/>
              </a:solidFill>
              <a:latin typeface="Calibri" panose="020F0502020204030204" pitchFamily="34" charset="0"/>
            </a:endParaRPr>
          </a:p>
        </p:txBody>
      </p:sp>
      <p:sp>
        <p:nvSpPr>
          <p:cNvPr id="8" name="TextBox 7">
            <a:extLst>
              <a:ext uri="{FF2B5EF4-FFF2-40B4-BE49-F238E27FC236}">
                <a16:creationId xmlns:a16="http://schemas.microsoft.com/office/drawing/2014/main" id="{1483D80E-B07C-57DE-116E-EAC0D6EB0E0B}"/>
              </a:ext>
            </a:extLst>
          </p:cNvPr>
          <p:cNvSpPr txBox="1"/>
          <p:nvPr/>
        </p:nvSpPr>
        <p:spPr>
          <a:xfrm>
            <a:off x="497618" y="1349386"/>
            <a:ext cx="10253081" cy="319446"/>
          </a:xfrm>
          <a:prstGeom prst="rect">
            <a:avLst/>
          </a:prstGeom>
          <a:noFill/>
        </p:spPr>
        <p:txBody>
          <a:bodyPr wrap="square">
            <a:spAutoFit/>
          </a:bodyPr>
          <a:lstStyle/>
          <a:p>
            <a:r>
              <a:rPr lang="en-GB" sz="1476" b="1"/>
              <a:t>Example of Allchemix Consultancy report formats: detailed reports with figures, without excessive text, and overview diagrams.</a:t>
            </a:r>
            <a:endParaRPr lang="en-GB" sz="1181"/>
          </a:p>
        </p:txBody>
      </p:sp>
      <p:sp>
        <p:nvSpPr>
          <p:cNvPr id="9" name="TextBox 8">
            <a:extLst>
              <a:ext uri="{FF2B5EF4-FFF2-40B4-BE49-F238E27FC236}">
                <a16:creationId xmlns:a16="http://schemas.microsoft.com/office/drawing/2014/main" id="{4FC924DC-ED1C-5DF4-BA93-7A553604FFA0}"/>
              </a:ext>
            </a:extLst>
          </p:cNvPr>
          <p:cNvSpPr txBox="1"/>
          <p:nvPr/>
        </p:nvSpPr>
        <p:spPr>
          <a:xfrm>
            <a:off x="10757828" y="1364132"/>
            <a:ext cx="6610379" cy="5217519"/>
          </a:xfrm>
          <a:prstGeom prst="rect">
            <a:avLst/>
          </a:prstGeom>
          <a:noFill/>
        </p:spPr>
        <p:txBody>
          <a:bodyPr wrap="square">
            <a:spAutoFit/>
          </a:bodyPr>
          <a:lstStyle/>
          <a:p>
            <a:r>
              <a:rPr lang="en-GB" sz="1476" b="1"/>
              <a:t>Code of Ethics and Operational Conduct </a:t>
            </a:r>
            <a:r>
              <a:rPr lang="en-GB" sz="1329"/>
              <a:t>:  Commitment to support 10 key Principles </a:t>
            </a:r>
          </a:p>
          <a:p>
            <a:endParaRPr lang="en-GB" sz="1329"/>
          </a:p>
          <a:p>
            <a:r>
              <a:rPr lang="en-GB" sz="1329"/>
              <a:t>Allchemix BV is a one-man business, has no employees other than the owner himself, and does not use third parties to prepare its services.</a:t>
            </a:r>
          </a:p>
          <a:p>
            <a:r>
              <a:rPr lang="en-GB" sz="1329"/>
              <a:t>This reinforces the safeguarding of confidential information provided by (and to) the clients.</a:t>
            </a:r>
          </a:p>
          <a:p>
            <a:endParaRPr lang="en-GB" sz="1329"/>
          </a:p>
          <a:p>
            <a:r>
              <a:rPr lang="en-GB" sz="1033"/>
              <a:t>Allchemix BV supports : </a:t>
            </a:r>
          </a:p>
          <a:p>
            <a:pPr marL="506258" indent="-506258">
              <a:buAutoNum type="arabicPeriod"/>
            </a:pPr>
            <a:r>
              <a:rPr lang="en-GB" sz="1050"/>
              <a:t>Transparency: Allchemix BV is committed to ensuring transparency in all decision-making that has an impact on customers, society and the environment. </a:t>
            </a:r>
          </a:p>
          <a:p>
            <a:pPr marL="506258" indent="-506258">
              <a:buAutoNum type="arabicPeriod"/>
            </a:pPr>
            <a:r>
              <a:rPr lang="en-GB" sz="1050"/>
              <a:t>Compliance with laws and regulations: Allchemix BV undertakes to comply with the laws, regulations and other legal obligations in force in all countries in which it operates, particularly with regard to human rights and environmental and labour laws. </a:t>
            </a:r>
          </a:p>
          <a:p>
            <a:pPr marL="506258" indent="-506258">
              <a:buAutoNum type="arabicPeriod"/>
            </a:pPr>
            <a:r>
              <a:rPr lang="en-GB" sz="1050"/>
              <a:t>Respect human rights: Allchemix BV undertakes to use its sphere of influence to promote the rights set out in the Universal Declaration of Human Rights. </a:t>
            </a:r>
          </a:p>
          <a:p>
            <a:pPr marL="506258" indent="-506258">
              <a:buAutoNum type="arabicPeriod"/>
            </a:pPr>
            <a:r>
              <a:rPr lang="en-GB" sz="1050"/>
              <a:t>Working together with mutual respect : Allchemix BV is committed to behaving in a professional manner with its customers, and to establishing professional relationships based on mutual trust, respect and human dignity. </a:t>
            </a:r>
          </a:p>
          <a:p>
            <a:pPr marL="506258" indent="-506258">
              <a:buAutoNum type="arabicPeriod"/>
            </a:pPr>
            <a:r>
              <a:rPr lang="en-GB" sz="1050"/>
              <a:t>Respect for the environment: Although Allchemix BV is limited to Services and does not produce any materials, it is committed to protecting the environment. </a:t>
            </a:r>
          </a:p>
          <a:p>
            <a:pPr marL="506258" indent="-506258">
              <a:buAutoNum type="arabicPeriod"/>
            </a:pPr>
            <a:r>
              <a:rPr lang="en-GB" sz="1050"/>
              <a:t>Respect property rights : Allchemix BV is committed to respecting the property rights of others. </a:t>
            </a:r>
          </a:p>
          <a:p>
            <a:pPr marL="506258" indent="-506258">
              <a:buAutoNum type="arabicPeriod"/>
            </a:pPr>
            <a:r>
              <a:rPr lang="en-GB" sz="1050"/>
              <a:t>Confidentiality: Allchemix BV undertakes to protect the confidentiality of information within the scope of its duties. </a:t>
            </a:r>
          </a:p>
          <a:p>
            <a:pPr marL="506258" indent="-506258">
              <a:buAutoNum type="arabicPeriod"/>
            </a:pPr>
            <a:r>
              <a:rPr lang="en-GB" sz="1050"/>
              <a:t>Anti-corruption: Allchemix BV condemns corruption in all its forms and complies with anti-corruption regulations &amp; policies in force in the country of application. </a:t>
            </a:r>
          </a:p>
          <a:p>
            <a:pPr marL="506258" indent="-506258">
              <a:buAutoNum type="arabicPeriod"/>
            </a:pPr>
            <a:r>
              <a:rPr lang="en-GB" sz="1050"/>
              <a:t>Conflict of interest : Allchemix BV endeavours to avoid any activity that could lead to potential conflicts of interest. This is the reason why Allchemix BV is committed to support only one F&amp;F house from the top league (DSM-Firmenich, Givaudan, IFF, Symrise, Mane, Takasago)</a:t>
            </a:r>
          </a:p>
          <a:p>
            <a:pPr marL="506258" indent="-506258">
              <a:buAutoNum type="arabicPeriod"/>
            </a:pPr>
            <a:r>
              <a:rPr lang="en-GB" sz="1050"/>
              <a:t>Compliance with competition law : Allchemix BV undertakes to comply with local laws and regulations designed to prohibit anti-competitive practices, including price fixing and bid rigging, and to promote open and fair competition. </a:t>
            </a:r>
          </a:p>
        </p:txBody>
      </p:sp>
      <p:sp>
        <p:nvSpPr>
          <p:cNvPr id="10" name="Rectangle 9">
            <a:extLst>
              <a:ext uri="{FF2B5EF4-FFF2-40B4-BE49-F238E27FC236}">
                <a16:creationId xmlns:a16="http://schemas.microsoft.com/office/drawing/2014/main" id="{55BE6CF4-BE49-8084-4FB2-62159AD87726}"/>
              </a:ext>
            </a:extLst>
          </p:cNvPr>
          <p:cNvSpPr/>
          <p:nvPr/>
        </p:nvSpPr>
        <p:spPr>
          <a:xfrm>
            <a:off x="401365" y="1364133"/>
            <a:ext cx="10253081" cy="5636657"/>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11" name="Rectangle 10">
            <a:extLst>
              <a:ext uri="{FF2B5EF4-FFF2-40B4-BE49-F238E27FC236}">
                <a16:creationId xmlns:a16="http://schemas.microsoft.com/office/drawing/2014/main" id="{4D9079C4-8F4A-21F7-E055-6A42BA0612E9}"/>
              </a:ext>
            </a:extLst>
          </p:cNvPr>
          <p:cNvSpPr/>
          <p:nvPr/>
        </p:nvSpPr>
        <p:spPr>
          <a:xfrm>
            <a:off x="10654446" y="1364133"/>
            <a:ext cx="6604297" cy="5636657"/>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sp>
        <p:nvSpPr>
          <p:cNvPr id="12" name="Rectangle 11">
            <a:extLst>
              <a:ext uri="{FF2B5EF4-FFF2-40B4-BE49-F238E27FC236}">
                <a16:creationId xmlns:a16="http://schemas.microsoft.com/office/drawing/2014/main" id="{3A7A1DD2-BBE7-2E89-800D-FB814CC79635}"/>
              </a:ext>
            </a:extLst>
          </p:cNvPr>
          <p:cNvSpPr/>
          <p:nvPr/>
        </p:nvSpPr>
        <p:spPr>
          <a:xfrm>
            <a:off x="401365" y="7000790"/>
            <a:ext cx="16857378" cy="341752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658"/>
          </a:p>
        </p:txBody>
      </p:sp>
      <p:pic>
        <p:nvPicPr>
          <p:cNvPr id="5" name="Picture 4">
            <a:extLst>
              <a:ext uri="{FF2B5EF4-FFF2-40B4-BE49-F238E27FC236}">
                <a16:creationId xmlns:a16="http://schemas.microsoft.com/office/drawing/2014/main" id="{4B127E61-64C3-1527-D6DB-A8D814F60A2C}"/>
              </a:ext>
            </a:extLst>
          </p:cNvPr>
          <p:cNvPicPr>
            <a:picLocks noChangeAspect="1"/>
          </p:cNvPicPr>
          <p:nvPr/>
        </p:nvPicPr>
        <p:blipFill>
          <a:blip r:embed="rId5"/>
          <a:srcRect r="1337"/>
          <a:stretch/>
        </p:blipFill>
        <p:spPr>
          <a:xfrm>
            <a:off x="477349" y="7400020"/>
            <a:ext cx="812213" cy="865675"/>
          </a:xfrm>
          <a:prstGeom prst="rect">
            <a:avLst/>
          </a:prstGeom>
        </p:spPr>
      </p:pic>
      <p:pic>
        <p:nvPicPr>
          <p:cNvPr id="4" name="Picture 3">
            <a:extLst>
              <a:ext uri="{FF2B5EF4-FFF2-40B4-BE49-F238E27FC236}">
                <a16:creationId xmlns:a16="http://schemas.microsoft.com/office/drawing/2014/main" id="{63DAB9BF-F4A8-8AD9-82AB-532AB5D89444}"/>
              </a:ext>
            </a:extLst>
          </p:cNvPr>
          <p:cNvPicPr>
            <a:picLocks noChangeAspect="1"/>
          </p:cNvPicPr>
          <p:nvPr/>
        </p:nvPicPr>
        <p:blipFill>
          <a:blip r:embed="rId6"/>
          <a:stretch>
            <a:fillRect/>
          </a:stretch>
        </p:blipFill>
        <p:spPr>
          <a:xfrm>
            <a:off x="3293107" y="4444941"/>
            <a:ext cx="2312050" cy="1287879"/>
          </a:xfrm>
          <a:prstGeom prst="rect">
            <a:avLst/>
          </a:prstGeom>
        </p:spPr>
      </p:pic>
      <p:pic>
        <p:nvPicPr>
          <p:cNvPr id="13" name="Picture 12">
            <a:extLst>
              <a:ext uri="{FF2B5EF4-FFF2-40B4-BE49-F238E27FC236}">
                <a16:creationId xmlns:a16="http://schemas.microsoft.com/office/drawing/2014/main" id="{9487CE13-4C37-B496-E8FF-2B657B15A59C}"/>
              </a:ext>
            </a:extLst>
          </p:cNvPr>
          <p:cNvPicPr>
            <a:picLocks noChangeAspect="1"/>
          </p:cNvPicPr>
          <p:nvPr/>
        </p:nvPicPr>
        <p:blipFill>
          <a:blip r:embed="rId7"/>
          <a:stretch>
            <a:fillRect/>
          </a:stretch>
        </p:blipFill>
        <p:spPr>
          <a:xfrm>
            <a:off x="15486744" y="261258"/>
            <a:ext cx="2118668" cy="638628"/>
          </a:xfrm>
          <a:prstGeom prst="rect">
            <a:avLst/>
          </a:prstGeom>
        </p:spPr>
      </p:pic>
      <p:grpSp>
        <p:nvGrpSpPr>
          <p:cNvPr id="15" name="Group 14">
            <a:extLst>
              <a:ext uri="{FF2B5EF4-FFF2-40B4-BE49-F238E27FC236}">
                <a16:creationId xmlns:a16="http://schemas.microsoft.com/office/drawing/2014/main" id="{F5296228-BF35-DAC3-AE40-878793E7F066}"/>
              </a:ext>
            </a:extLst>
          </p:cNvPr>
          <p:cNvGrpSpPr/>
          <p:nvPr/>
        </p:nvGrpSpPr>
        <p:grpSpPr>
          <a:xfrm>
            <a:off x="421602" y="394858"/>
            <a:ext cx="13486904" cy="555999"/>
            <a:chOff x="-91767" y="-2584342"/>
            <a:chExt cx="4074219" cy="376583"/>
          </a:xfrm>
        </p:grpSpPr>
        <p:sp>
          <p:nvSpPr>
            <p:cNvPr id="16" name="Rectangle 15">
              <a:extLst>
                <a:ext uri="{FF2B5EF4-FFF2-40B4-BE49-F238E27FC236}">
                  <a16:creationId xmlns:a16="http://schemas.microsoft.com/office/drawing/2014/main" id="{72AAF3C2-38A8-039D-6785-A6CFFBE95DA1}"/>
                </a:ext>
              </a:extLst>
            </p:cNvPr>
            <p:cNvSpPr/>
            <p:nvPr/>
          </p:nvSpPr>
          <p:spPr>
            <a:xfrm>
              <a:off x="-91767" y="-2584342"/>
              <a:ext cx="4074219" cy="372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67" b="1">
                  <a:solidFill>
                    <a:schemeClr val="tx1"/>
                  </a:solidFill>
                </a:rPr>
                <a:t>From Data to Knowledge, from Knoweldge to Analysis, from Analysis to Understanding, from Understanding to Decisions </a:t>
              </a:r>
            </a:p>
          </p:txBody>
        </p:sp>
        <p:sp>
          <p:nvSpPr>
            <p:cNvPr id="17" name="Rectangle: Rounded Corners 16">
              <a:extLst>
                <a:ext uri="{FF2B5EF4-FFF2-40B4-BE49-F238E27FC236}">
                  <a16:creationId xmlns:a16="http://schemas.microsoft.com/office/drawing/2014/main" id="{1C00D291-631F-0F99-988B-0DB13E71E691}"/>
                </a:ext>
              </a:extLst>
            </p:cNvPr>
            <p:cNvSpPr/>
            <p:nvPr/>
          </p:nvSpPr>
          <p:spPr>
            <a:xfrm>
              <a:off x="-91767" y="-2572804"/>
              <a:ext cx="4056046" cy="3650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58">
                  <a:solidFill>
                    <a:schemeClr val="tx1"/>
                  </a:solidFill>
                </a:rPr>
                <a:t> </a:t>
              </a:r>
              <a:endParaRPr lang="en-GB" sz="2658" dirty="0">
                <a:solidFill>
                  <a:schemeClr val="tx1"/>
                </a:solidFill>
              </a:endParaRPr>
            </a:p>
          </p:txBody>
        </p:sp>
      </p:grpSp>
    </p:spTree>
    <p:extLst>
      <p:ext uri="{BB962C8B-B14F-4D97-AF65-F5344CB8AC3E}">
        <p14:creationId xmlns:p14="http://schemas.microsoft.com/office/powerpoint/2010/main" val="609917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16947</TotalTime>
  <Words>1166</Words>
  <Application>Microsoft Office PowerPoint</Application>
  <PresentationFormat>Custom</PresentationFormat>
  <Paragraphs>101</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FRIX</dc:creator>
  <cp:lastModifiedBy>ALAIN FRIX</cp:lastModifiedBy>
  <cp:revision>490</cp:revision>
  <cp:lastPrinted>2024-11-27T12:28:12Z</cp:lastPrinted>
  <dcterms:created xsi:type="dcterms:W3CDTF">2023-12-31T16:07:46Z</dcterms:created>
  <dcterms:modified xsi:type="dcterms:W3CDTF">2025-03-22T20:25:07Z</dcterms:modified>
</cp:coreProperties>
</file>